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80" r:id="rId4"/>
    <p:sldId id="259" r:id="rId5"/>
    <p:sldId id="260" r:id="rId6"/>
    <p:sldId id="261" r:id="rId7"/>
    <p:sldId id="262" r:id="rId8"/>
    <p:sldId id="263" r:id="rId9"/>
    <p:sldId id="264" r:id="rId10"/>
    <p:sldId id="265" r:id="rId11"/>
    <p:sldId id="266" r:id="rId12"/>
    <p:sldId id="268" r:id="rId13"/>
    <p:sldId id="267" r:id="rId14"/>
    <p:sldId id="302" r:id="rId15"/>
    <p:sldId id="269" r:id="rId16"/>
    <p:sldId id="270" r:id="rId17"/>
    <p:sldId id="277" r:id="rId18"/>
    <p:sldId id="271" r:id="rId19"/>
    <p:sldId id="272" r:id="rId20"/>
    <p:sldId id="299" r:id="rId21"/>
    <p:sldId id="298" r:id="rId22"/>
    <p:sldId id="300" r:id="rId23"/>
    <p:sldId id="30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 lastIdx="1" clrIdx="0"/>
  <p:cmAuthor id="2" name="作者"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4" d="100"/>
          <a:sy n="114" d="100"/>
        </p:scale>
        <p:origin x="540" y="96"/>
      </p:cViewPr>
      <p:guideLst>
        <p:guide orient="horz" pos="215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09-22T08:32:2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53 7751 213 0,'0'0'0'0,"0"0"0"0,0 0 0 16,-34 0 3-16,26 0 0 0,2 0 1 0,6 0 0 0,-5 0 20 15,5 0 1-15,0 0-2 0,0 0 2 0,0 0-17 16,0 0 1-16,0 0-1 0,0 0 0 0,0 0 21 16,0 0 0-16,0 0 0 0,0 2 0 0,0 2-27 15,0 0 1-15,0-2-1 0,5 0 0 0,1 0 14 16,2 0 1-16,-2-1-2 0,3-1 2 0,4-1 16 0,1-1-1 15,-2 0 1-15,2-2 0 0,11 0 16 0,-8-2-1 16,-1-1 0-16,2-3 0 0,1-2-6 0,1 3-1 16,-1 1 1-16,4-6 1 0,2 0 5 0,-5 1 0 15,-1-2 0-15,1-9 2 0,8 11-11 0,6 1 0 16,-6-4 1-16,-3-3-1 0,3 0-8 0,5 0 1 16,1 1-1-16,2-5 1 0,4 2-10 0,-7-1 0 0,1-9 1 15,8 3-1-15,-3 0 11 0,0 3-1 0,3 0 1 16,-3-6 0-16,9 0-7 0,0 2 1 0,5-4 0 15,9 0 1-15,-9-2-7 0,-6-2 0 0,10-2 0 16,7-3 1-16,-3-2-3 0,-13 3 1 0,6 0 0 16,7 4 0-16,-8-1-7 0,-2 5-1 0,14-4 0 15,1-5 2-15,-9 3 8 0,2 4 2 0,2-2-2 16,-2-2 2-16,-3 5-12 0,-3 1 0 0,-5-2 1 16,5 4 0-16,-5 2-3 0,0 4 0 0,-1 3 1 15,6 5 0-15,0-6 11 0,-5 1 1 0,0 3-1 16,2 1 2-16,1 3-23 0,-9 1 0 0,6 3 0 0,-1 1 1 15,-7 4 12-15,-7 0-1 0,0 1 1 0,15 1 0 16,-9 2-10-16,-11 4-1 0,6 0 0 0,5 5 2 16,9-2 14-16,-6-2 0 0,-9 3 0 0,1 6 0 15,0 1-17-15,0-5 2 0,-1 5-2 0,3 5 1 0,-2-5 3 16,-3-1 0-16,2 2-1 0,4 1 1 0,-4 1-6 16,-1-3 0-16,-5 5 0 0,7 3 0 0,0 6-4 15,0 0 2-15,-1-4 0 0,9 1 0 0,-9-1-7 16,1-2 1-16,8 2-1 0,3 3 1 0,-11 1 9 0,-1-8 1 15,1 2 1-15,0-1-1 0,-1-3 5 16,-2-3 0-16,2-1 0 0,4 1 1 0,-3 0 1 0,-3-5 1 16,2 3-1-16,12-4 1 0,-17-3-5 0,0 1 0 15,3-2 1-15,5-2 0 0,-2 2-2 0,0-1 2 16,11-3-1-16,-3-3 1 0,0-1-2 0,-3-2 1 16,2-2-1-16,-1-3 1 0,-1-1-4 0,-3-2 1 15,4-1 0-15,2-3 1 0,3-5 0 0,-11-4 0 0,5-4 1 16,3-2-1-16,-3 2-2 0,-3 2 2 0,3-4-2 15,14-9 1-15,1 3-2 0,-6 3 1 0,-1-5 0 16,1-2 0-16,-6 0 8 0,-3 5 0 0,9-7 0 16,10-1 1-16,-7 1-6 0,-7 3 0 0,4-3 1 15,3-6-1-15,-3 11 5 0,2 4 0 0,6-2 0 16,2 0 1-16,-7 1-2 0,-3 4 1 0,3-2-1 16,10-1 1-16,-14 3-7 0,-2 2 0 0,3 3 1 15,8-4-1-15,-11 1 1 0,0-2 2 0,3 6-1 16,16 1 1-16,-11 3-2 0,-5 4 1 0,0 1 1 0,-1-3-1 15,6 2-2-15,-5 1 0 0,-1 1-1 0,1 3 1 16,0 1 2-16,-6-1-1 0,5-1 0 0,7 1 1 16,-9 2-3-16,2 1 1 0,7-1-1 0,-1 0 1 15,-3 5-2-15,-5 1 2 0,2-2-1 0,1-2 0 0,0 3-1 16,-9 3 1-16,8 2 0 0,1 2 0 16,0 0-1-16,-12 0 1 0,3-4-1 0,6 4 1 0,-3 4-1 15,-3 0 0-15,12 2 0 0,0 1 2 0,-4 1-1 16,-5-2 0-16,0 2 0 0,3 3 1 0,-9 3-2 15,1-6 1-15,5 4 0 0,5 1 0 0,-5 0-1 16,-2-1 2-16,5 0-1 0,5 1 0 0,-3-1-1 0,-2 1 1 16,6 4-1-16,3 3 1 0,-4-6-1 0,-5-5 1 15,-1 5-1-15,4-2 1 0,0 1 0 0,-6-2 2 16,5 1-2-16,6 7 1 0,-2 1-2 0,-6-4 1 16,3-3 0-16,5-3 0 0,-6 1-1 0,-2 1 2 15,8-4-1-15,9 0 0 0,-14-1-1 0,-6-1 1 16,3 2-1-16,5-6 1 0,-2 0 0 0,-9-1 1 0,6 1 1 15,2-2-1-15,1-2-1 0,-9 1 0 0,3-3 0 16,3-4 0-16,6 2 2 0,-7 1 0 0,-2-5-1 16,-8-2 2-16,-1-2-1 0,1-3 0 0,0-8 1 15,0 0 0-15,-4 2 0 0,1 3 0 0,3 3 1 16,0-8-1-16,-1 1 1 0,-11-1-1 0,10-4 0 16,7 0 1-16,-4-5-1 0,-1 0 1 0,0-1-1 15,6 1 1-15,-4-1-4 0,3-2 1 0,3-7 1 16,6-1-1-16,0 2-1 0,-9 2 0 0,0-5 0 15,0-1 0-15,3 1-1 0,-3 2 1 0,3-1 1 0,11-3-1 16,-5 0-1-16,-9 1 1 0,6 3-1 0,12-1 1 16,7-2 0-16,-6 1 1 0,-4-1-1 0,-6-5 2 15,2 6-2-15,0 5 0 0,-2 0 0 0,2-9 0 16,4 0-1-16,-1 9 1 0,3-4 0 0,8 1 0 16,-7 1-1-16,1 7 2 0,4-3-2 0,2-4 1 0,-8 3-1 15,-6 4 1-15,7 4-1 0,4-11 1 0,1 4-1 16,-8 8 0-16,-1-1 0 0,11-1 1 0,-5 5-1 15,-3 1 0-15,2 0 0 0,10-4 1 0,-12 8-1 16,-6 0 0-16,1-1 0 0,8 2 1 0,-6 0-1 16,-3 3 0-16,6-2 0 0,6-1 0 0,-11 6-1 0,-7 3 1 15,4 0 0-15,11-5 0 0,0 8-1 0,-6-3 1 16,-3-6 0-16,-2 3 0 0,-3 4-2 0,-3 5 1 16,0 1-2-16,8 4 2 0,-5 2 1 0,2 0 0 15,-2-2 0-15,12 4 0 0,-9 2 0 0,-6 4 0 16,16 7 0-16,-2 1 1 0,-2-5 1 0,-10-1 0 15,1 1 0-15,3-1 0 0,-3 0 5 0,0 0 0 0,0 3 0 16,8 3 0-16,0-1-2 0,-6-1-1 0,1 3 1 16,5-3 0-16,12-1 0 0,-7-3 1 0,-4 2-2 15,-3-5 2-15,-7 1-5 0,-2 1 1 0,3-1 0 16,6-6 1-16,-1 0 0 0,-5 0 0 0,5-2 1 16,3-4-1-16,-8 2 0 0,-3-3 2 0,12 0-2 15,-4-2 2-15,-11-1-4 0,-3-1 1 0,1-3-1 16,-3-4 1-16,-1 3 2 0,1 1-1 0,-1-4 1 15,1-5-1-15,0 0 0 0,0-6 2 0,-1-10-2 0,9 2 2 16,0 2-2-16,-3 6 1 0,0-10 1 0,9-9-1 16,-14 11-2-16,8-2 0 0,14-3 0 0,-6-7 0 15,-8 6-1-15,-3 1 1 0,1-8-1 0,2-3 0 16,3 1-1-16,-1 1 1 0,4 3 0 0,8-8 0 0,-8 3-1 16,-6 1 1-16,11 2-1 0,17-13 1 0,3 3 1 15,-17 6 0-15,0-2-1 0,0-4 1 0,-3 8-2 16,-5-1 0-16,5-1 0 0,6 0 0 0,0 3 0 15,-3 7 0-15,3-10 0 0,2 1 0 0,7 4 0 16,-4 3 0-16,-3 2 0 0,-4-1 0 0,-4 4-1 0,-5 2 1 16,2 2 0-16,15-1 0 0,-7 1-1 0,-2 2 1 15,6-2-1-15,5 0 1 0,6 4-1 0,-9 4 1 16,-4 0-1-16,-2 0 1 0,-5-4-2 0,-2 4 2 16,5 3 0-16,14-4 0 0,-8 2-1 0,-3 3 1 15,5 0 0-15,14 2 0 0,-7 3 0 0,-7 2 0 0,-2-5 0 16,-4 6 0-16,4 3 0 0,-11 3 0 0,5-1 0 15,10-4 1-15,-1 7-1 0,-6 1 0 0,-3 0 0 16,17-8 2-16,-3 1-1 0,-6 5 1 0,-8 2-1 16,-5 2 1-16,-3 4-2 0,-1 0 1 0,4 0 1 15,5-5-1-15,-3 1 1 0,-3 4 1 0,7 0-1 16,4-4 2-16,4 0-3 0,-7 2 0 0,-2-2 0 16,-5 4 1-16,-6 0-2 0,-6-4 2 0,0 0-1 15,6 2 0-15,2 2-1 0,-2 0 1 0,9-1 0 16,10-1 0-16,-8 2-1 0,1 0 1 0,9 0-1 0,2 0 1 15,-9-4-1-15,-12 4 0 0,6-6 0 0,4 4 2 16,-1 0-2-16,-6-2 0 0,6 0 0 0,11-1 1 16,-8 1-1-16,-3 0 0 0,9-2 0 0,-4-3 1 15,1 1-1-15,-9 2 0 0,-5-2 0 0,5-1 0 0,-3-1 0 16,-2 0 0-16,8-1 0 0,6 1 0 0,-7 0 0 16,-4 0 0-16,3 2 0 0,15-5 0 0,-4 0-1 15,-15-3 1-15,-5 4 0 0,0-1 0 0,-3-5-3 16,-3 3 2-16,3-2-1 0,11-7 1 0,1-3-7 15,-4-8 1-15,1-7 1 0,5-7-1 0,-56 49-2387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2024/12/30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6.xml"/><Relationship Id="rId7"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jpeg"/><Relationship Id="rId5" Type="http://schemas.openxmlformats.org/officeDocument/2006/relationships/slideLayout" Target="../slideLayouts/slideLayout7.xml"/><Relationship Id="rId4" Type="http://schemas.openxmlformats.org/officeDocument/2006/relationships/tags" Target="../tags/tag7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2.jpe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notesSlide" Target="../notesSlides/notesSlide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slideLayout" Target="../slideLayouts/slideLayout6.xml"/><Relationship Id="rId5" Type="http://schemas.openxmlformats.org/officeDocument/2006/relationships/tags" Target="../tags/tag78.xml"/><Relationship Id="rId15" Type="http://schemas.openxmlformats.org/officeDocument/2006/relationships/image" Target="../media/image11.jpeg"/><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6000" spc="0" dirty="0">
                <a:solidFill>
                  <a:srgbClr val="245172"/>
                </a:solidFill>
                <a:latin typeface="思源宋体 Heavy" panose="02020900000000000000" pitchFamily="18" charset="-122"/>
                <a:ea typeface="思源宋体 Heavy" panose="02020900000000000000" pitchFamily="18" charset="-122"/>
                <a:cs typeface="+mn-cs"/>
              </a:rPr>
              <a:t>政治学通论</a:t>
            </a:r>
          </a:p>
        </p:txBody>
      </p:sp>
      <p:sp>
        <p:nvSpPr>
          <p:cNvPr id="5" name="文本占位符 4"/>
          <p:cNvSpPr>
            <a:spLocks noGrp="1"/>
          </p:cNvSpPr>
          <p:nvPr>
            <p:ph type="body" idx="1"/>
          </p:nvPr>
        </p:nvSpPr>
        <p:spPr/>
        <p:txBody>
          <a:bodyPr/>
          <a:lstStyle/>
          <a:p>
            <a:pPr algn="l" fontAlgn="base">
              <a:lnSpc>
                <a:spcPct val="100000"/>
              </a:lnSpc>
              <a:spcBef>
                <a:spcPct val="20000"/>
              </a:spcBef>
              <a:buClrTx/>
              <a:buSzTx/>
              <a:buFontTx/>
            </a:pPr>
            <a:r>
              <a:rPr lang="zh-CN" altLang="en-US" sz="2400" spc="0" dirty="0" smtClean="0">
                <a:solidFill>
                  <a:srgbClr val="295D8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国际</a:t>
            </a:r>
            <a:r>
              <a:rPr lang="zh-CN" altLang="en-US" sz="2400" spc="0" dirty="0">
                <a:solidFill>
                  <a:srgbClr val="295D8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政治</a:t>
            </a:r>
          </a:p>
        </p:txBody>
      </p:sp>
      <p:pic>
        <p:nvPicPr>
          <p:cNvPr id="6" name="图片 5" descr="校徽及标准字（彩色）"/>
          <p:cNvPicPr>
            <a:picLocks noChangeAspect="1"/>
          </p:cNvPicPr>
          <p:nvPr/>
        </p:nvPicPr>
        <p:blipFill>
          <a:blip r:embed="rId4"/>
          <a:stretch>
            <a:fillRect/>
          </a:stretch>
        </p:blipFill>
        <p:spPr>
          <a:xfrm>
            <a:off x="326390" y="263525"/>
            <a:ext cx="2711120" cy="720000"/>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8954016" y="1743716"/>
            <a:ext cx="2348985" cy="1357765"/>
          </a:xfrm>
          <a:prstGeom prst="rect">
            <a:avLst/>
          </a:prstGeom>
        </p:spPr>
      </p:pic>
      <p:sp>
        <p:nvSpPr>
          <p:cNvPr id="22535" name="文本框 4"/>
          <p:cNvSpPr txBox="1">
            <a:spLocks noChangeArrowheads="1"/>
          </p:cNvSpPr>
          <p:nvPr/>
        </p:nvSpPr>
        <p:spPr bwMode="auto">
          <a:xfrm>
            <a:off x="727130" y="1743805"/>
            <a:ext cx="7488832"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跨国公司，是指在两个或两个以上国家同时进行经营活动的公司企业，它包括母公司及其在国外设立的分公司，是世界经济舞台上集投资、贸易、金融、服务等经济功能于一身的特殊主体。</a:t>
            </a:r>
            <a:endParaRPr lang="en-US" altLang="zh-CN" sz="2200" dirty="0">
              <a:latin typeface="微软雅黑" panose="020B0503020204020204" charset="-122"/>
              <a:ea typeface="微软雅黑" panose="020B0503020204020204" charset="-122"/>
            </a:endParaRPr>
          </a:p>
        </p:txBody>
      </p:sp>
      <p:sp>
        <p:nvSpPr>
          <p:cNvPr id="19" name="文本框 4"/>
          <p:cNvSpPr txBox="1">
            <a:spLocks noChangeArrowheads="1"/>
          </p:cNvSpPr>
          <p:nvPr/>
        </p:nvSpPr>
        <p:spPr bwMode="auto">
          <a:xfrm>
            <a:off x="727130" y="4098564"/>
            <a:ext cx="7488832"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在当代，政党不仅是国内政治的主要力量，而且是国际政治的重要参与者。</a:t>
            </a:r>
            <a:endParaRPr lang="en-US" altLang="zh-CN" sz="2200"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4"/>
          <a:stretch>
            <a:fillRect/>
          </a:stretch>
        </p:blipFill>
        <p:spPr>
          <a:xfrm>
            <a:off x="9233535" y="3550920"/>
            <a:ext cx="1790065" cy="1470660"/>
          </a:xfrm>
          <a:prstGeom prst="rect">
            <a:avLst/>
          </a:prstGeom>
        </p:spPr>
      </p:pic>
      <p:pic>
        <p:nvPicPr>
          <p:cNvPr id="3" name="图片 2" descr="校徽及标准字（彩色）"/>
          <p:cNvPicPr>
            <a:picLocks noChangeAspect="1"/>
          </p:cNvPicPr>
          <p:nvPr/>
        </p:nvPicPr>
        <p:blipFill>
          <a:blip r:embed="rId5"/>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1775460" y="485775"/>
            <a:ext cx="1010856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三、国内政治与国际政治的关系</a:t>
            </a:r>
          </a:p>
        </p:txBody>
      </p:sp>
      <p:sp>
        <p:nvSpPr>
          <p:cNvPr id="22535" name="文本框 4"/>
          <p:cNvSpPr txBox="1">
            <a:spLocks noChangeArrowheads="1"/>
          </p:cNvSpPr>
          <p:nvPr/>
        </p:nvSpPr>
        <p:spPr bwMode="auto">
          <a:xfrm>
            <a:off x="542290" y="1863725"/>
            <a:ext cx="9573895" cy="41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国际政治与国内政治的区别：</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其一，两者的行为体不同。</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其二，两者的涉及范围不同。</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其三，两者的效力依据不同。</a:t>
            </a:r>
            <a:endParaRPr lang="en-US" altLang="zh-CN" sz="2200" dirty="0">
              <a:latin typeface="微软雅黑" panose="020B0503020204020204" charset="-122"/>
              <a:ea typeface="微软雅黑" panose="020B0503020204020204" charset="-122"/>
            </a:endParaRPr>
          </a:p>
          <a:p>
            <a:pPr>
              <a:lnSpc>
                <a:spcPct val="150000"/>
              </a:lnSpc>
            </a:pP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国际政治与国内政治</a:t>
            </a:r>
            <a:r>
              <a:rPr lang="zh-CN" altLang="en-US" sz="2200" dirty="0" smtClean="0">
                <a:latin typeface="微软雅黑" panose="020B0503020204020204" charset="-122"/>
                <a:ea typeface="微软雅黑" panose="020B0503020204020204" charset="-122"/>
              </a:rPr>
              <a:t>的</a:t>
            </a:r>
            <a:r>
              <a:rPr lang="zh-CN" altLang="en-US" sz="2200" dirty="0">
                <a:latin typeface="微软雅黑" panose="020B0503020204020204" charset="-122"/>
                <a:ea typeface="微软雅黑" panose="020B0503020204020204" charset="-122"/>
              </a:rPr>
              <a:t>联系</a:t>
            </a:r>
            <a:r>
              <a:rPr lang="zh-CN" altLang="en-US" sz="2200" dirty="0" smtClean="0">
                <a:latin typeface="微软雅黑" panose="020B0503020204020204" charset="-122"/>
                <a:ea typeface="微软雅黑" panose="020B0503020204020204" charset="-122"/>
              </a:rPr>
              <a:t>：</a:t>
            </a:r>
            <a:endParaRPr lang="zh-CN" altLang="en-US"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一方面，国内政治是国际政治形成和发展的基础。</a:t>
            </a: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另一方面，国际政治作为外在环境，对于国内政治具有重大影响。</a:t>
            </a:r>
          </a:p>
        </p:txBody>
      </p:sp>
      <p:grpSp>
        <p:nvGrpSpPr>
          <p:cNvPr id="3" name="组合 2"/>
          <p:cNvGrpSpPr/>
          <p:nvPr/>
        </p:nvGrpSpPr>
        <p:grpSpPr>
          <a:xfrm>
            <a:off x="8388762" y="1753013"/>
            <a:ext cx="3322622" cy="3115006"/>
            <a:chOff x="3959956" y="1322106"/>
            <a:chExt cx="4294706" cy="4272498"/>
          </a:xfrm>
        </p:grpSpPr>
        <p:sp>
          <p:nvSpPr>
            <p:cNvPr id="4" name="矩形 3"/>
            <p:cNvSpPr/>
            <p:nvPr/>
          </p:nvSpPr>
          <p:spPr>
            <a:xfrm>
              <a:off x="6295276" y="3635218"/>
              <a:ext cx="1959385" cy="1959385"/>
            </a:xfrm>
            <a:prstGeom prst="rect">
              <a:avLst/>
            </a:prstGeom>
            <a:noFill/>
            <a:ln w="57150">
              <a:solidFill>
                <a:srgbClr val="D873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6295277" y="1322106"/>
              <a:ext cx="1959385" cy="1959385"/>
            </a:xfrm>
            <a:prstGeom prst="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3959956" y="3635219"/>
              <a:ext cx="1959385" cy="1959385"/>
            </a:xfrm>
            <a:prstGeom prst="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3959956" y="1322106"/>
              <a:ext cx="1959385" cy="1959385"/>
            </a:xfrm>
            <a:prstGeom prst="rect">
              <a:avLst/>
            </a:prstGeom>
            <a:noFill/>
            <a:ln w="57150">
              <a:solidFill>
                <a:srgbClr val="D873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271" y="1468124"/>
              <a:ext cx="1875536" cy="187553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066" y="1473723"/>
              <a:ext cx="1864337" cy="18643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271" y="3534402"/>
              <a:ext cx="1875536" cy="187553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066" y="3533926"/>
              <a:ext cx="1864337" cy="1877606"/>
            </a:xfrm>
            <a:prstGeom prst="rect">
              <a:avLst/>
            </a:prstGeom>
          </p:spPr>
        </p:pic>
      </p:grpSp>
      <p:pic>
        <p:nvPicPr>
          <p:cNvPr id="12" name="图片 11" descr="校徽及标准字（彩色）"/>
          <p:cNvPicPr>
            <a:picLocks noChangeAspect="1"/>
          </p:cNvPicPr>
          <p:nvPr/>
        </p:nvPicPr>
        <p:blipFill>
          <a:blip r:embed="rId7"/>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323732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国际体系与时代主题</a:t>
            </a:r>
          </a:p>
        </p:txBody>
      </p:sp>
      <p:sp>
        <p:nvSpPr>
          <p:cNvPr id="9" name="文本框 8"/>
          <p:cNvSpPr txBox="1"/>
          <p:nvPr/>
        </p:nvSpPr>
        <p:spPr>
          <a:xfrm>
            <a:off x="3094355" y="2402768"/>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TWO</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3"/>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1775460" y="485775"/>
            <a:ext cx="980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endPar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endParaRPr>
          </a:p>
        </p:txBody>
      </p:sp>
      <p:sp>
        <p:nvSpPr>
          <p:cNvPr id="22535" name="文本框 4"/>
          <p:cNvSpPr txBox="1">
            <a:spLocks noChangeArrowheads="1"/>
          </p:cNvSpPr>
          <p:nvPr/>
        </p:nvSpPr>
        <p:spPr bwMode="auto">
          <a:xfrm>
            <a:off x="697865" y="1767840"/>
            <a:ext cx="710819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国际政治体系是国际政治的力量和制度规则的体系性体现，是国际政治主体按照特定结构和样式构成的国际政治格局和规则的整体系统。</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国际政治体系主要包括两方面内容：</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一是国际政治力量集合；</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二是国际政治运行的整体规则和机制。</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1919" y="4055870"/>
            <a:ext cx="3325186" cy="1587851"/>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7449" y="1549517"/>
            <a:ext cx="3352016" cy="2005972"/>
          </a:xfrm>
          <a:prstGeom prst="rect">
            <a:avLst/>
          </a:prstGeom>
        </p:spPr>
      </p:pic>
      <p:sp>
        <p:nvSpPr>
          <p:cNvPr id="14" name="文本框 13"/>
          <p:cNvSpPr txBox="1"/>
          <p:nvPr/>
        </p:nvSpPr>
        <p:spPr>
          <a:xfrm>
            <a:off x="8572372" y="3607752"/>
            <a:ext cx="2698175" cy="306705"/>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巴黎和会上签署</a:t>
            </a:r>
            <a:r>
              <a:rPr lang="en-US" altLang="zh-CN" sz="1400" dirty="0">
                <a:latin typeface="仿宋" panose="02010609060101010101" pitchFamily="49" charset="-122"/>
                <a:ea typeface="仿宋" panose="02010609060101010101" pitchFamily="49" charset="-122"/>
              </a:rPr>
              <a:t>《</a:t>
            </a:r>
            <a:r>
              <a:rPr lang="zh-CN" altLang="en-US" sz="1400" dirty="0">
                <a:latin typeface="仿宋" panose="02010609060101010101" pitchFamily="49" charset="-122"/>
                <a:ea typeface="仿宋" panose="02010609060101010101" pitchFamily="49" charset="-122"/>
              </a:rPr>
              <a:t>凡尔赛条约</a:t>
            </a:r>
            <a:r>
              <a:rPr lang="en-US" altLang="zh-CN" sz="1400" dirty="0">
                <a:latin typeface="仿宋" panose="02010609060101010101" pitchFamily="49" charset="-122"/>
                <a:ea typeface="仿宋" panose="02010609060101010101" pitchFamily="49" charset="-122"/>
              </a:rPr>
              <a:t>》</a:t>
            </a:r>
            <a:endParaRPr lang="en-US" sz="1400" dirty="0">
              <a:latin typeface="仿宋" panose="02010609060101010101" pitchFamily="49" charset="-122"/>
              <a:ea typeface="仿宋" panose="02010609060101010101" pitchFamily="49" charset="-122"/>
            </a:endParaRPr>
          </a:p>
        </p:txBody>
      </p:sp>
      <p:sp>
        <p:nvSpPr>
          <p:cNvPr id="15" name="文本框 14"/>
          <p:cNvSpPr txBox="1"/>
          <p:nvPr/>
        </p:nvSpPr>
        <p:spPr>
          <a:xfrm>
            <a:off x="9104938" y="5695984"/>
            <a:ext cx="1441420" cy="306705"/>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布雷顿森林会议</a:t>
            </a:r>
            <a:endParaRPr lang="en-US" sz="1400" dirty="0">
              <a:latin typeface="仿宋" panose="02010609060101010101" pitchFamily="49" charset="-122"/>
              <a:ea typeface="仿宋" panose="02010609060101010101" pitchFamily="49" charset="-122"/>
            </a:endParaRPr>
          </a:p>
        </p:txBody>
      </p:sp>
      <p:pic>
        <p:nvPicPr>
          <p:cNvPr id="3" name="图片 2" descr="校徽及标准字（彩色）"/>
          <p:cNvPicPr>
            <a:picLocks noChangeAspect="1"/>
          </p:cNvPicPr>
          <p:nvPr/>
        </p:nvPicPr>
        <p:blipFill>
          <a:blip r:embed="rId5"/>
          <a:stretch>
            <a:fillRect/>
          </a:stretch>
        </p:blipFill>
        <p:spPr>
          <a:xfrm>
            <a:off x="252095" y="295910"/>
            <a:ext cx="2711120" cy="720000"/>
          </a:xfrm>
          <a:prstGeom prst="rect">
            <a:avLst/>
          </a:prstGeom>
        </p:spPr>
      </p:pic>
      <p:sp>
        <p:nvSpPr>
          <p:cNvPr id="2" name="标题 1"/>
          <p:cNvSpPr>
            <a:spLocks noGrp="1" noChangeArrowheads="1"/>
          </p:cNvSpPr>
          <p:nvPr/>
        </p:nvSpPr>
        <p:spPr bwMode="auto">
          <a:xfrm>
            <a:off x="3477320" y="33086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一、国际政治体系的含义</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sz="2000">
              <a:solidFill>
                <a:schemeClr val="tx1"/>
              </a:solidFill>
            </a:endParaRPr>
          </a:p>
          <a:p>
            <a:r>
              <a:rPr lang="zh-CN" altLang="en-US" sz="2000">
                <a:solidFill>
                  <a:schemeClr val="tx1"/>
                </a:solidFill>
                <a:sym typeface="+mn-ea"/>
              </a:rPr>
              <a:t>国际政治基本准则是指国际政治行为体在参与国际政治、处理对外关系时应遵循的基本行为规范。它既体现为国际法、国际条约等有形规则，也体现为在国际社会和政治生活中长期发展形成并得到多数国家认可的国际惯例等无形规则。国际法是以法律形式表现出来的国际关系，是主要调整国家之间关系的有法律约束力的原则、规则和制度的总称。</a:t>
            </a:r>
            <a:endParaRPr lang="zh-CN" altLang="en-US" sz="2000">
              <a:solidFill>
                <a:schemeClr val="tx1"/>
              </a:solidFill>
            </a:endParaRPr>
          </a:p>
          <a:p>
            <a:endParaRPr lang="zh-CN" altLang="en-US" sz="2000" dirty="0">
              <a:solidFill>
                <a:schemeClr val="tx1"/>
              </a:solidFill>
              <a:latin typeface="微软雅黑" panose="020B0503020204020204" charset="-122"/>
              <a:ea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sym typeface="+mn-ea"/>
              </a:rPr>
              <a:t>国际政治体系的基本特征：全球整体性、多极趋向性、多重复杂性、有序结构性。</a:t>
            </a:r>
          </a:p>
          <a:p>
            <a:endParaRPr lang="zh-CN" altLang="en-US" sz="2000" dirty="0">
              <a:solidFill>
                <a:schemeClr val="tx1"/>
              </a:solidFill>
              <a:latin typeface="微软雅黑" panose="020B0503020204020204" charset="-122"/>
              <a:ea typeface="微软雅黑" panose="020B0503020204020204" charset="-122"/>
              <a:sym typeface="+mn-ea"/>
            </a:endParaRPr>
          </a:p>
        </p:txBody>
      </p:sp>
      <p:pic>
        <p:nvPicPr>
          <p:cNvPr id="4" name="图片 3"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3477320" y="33086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二、国际体系形成的条件</a:t>
            </a:r>
          </a:p>
        </p:txBody>
      </p:sp>
      <p:sp>
        <p:nvSpPr>
          <p:cNvPr id="10" name="ïSḻîde"/>
          <p:cNvSpPr/>
          <p:nvPr/>
        </p:nvSpPr>
        <p:spPr>
          <a:xfrm>
            <a:off x="3477260" y="1308735"/>
            <a:ext cx="8009890" cy="488251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285750" indent="-285750" algn="just">
              <a:lnSpc>
                <a:spcPct val="130000"/>
              </a:lnSpc>
              <a:buFont typeface="Wingdings" panose="05000000000000000000" pitchFamily="2" charset="2"/>
              <a:buChar char="l"/>
            </a:pPr>
            <a:r>
              <a:rPr lang="zh-CN" altLang="en-US" sz="2200" dirty="0">
                <a:solidFill>
                  <a:srgbClr val="005C8C"/>
                </a:solidFill>
                <a:latin typeface="微软雅黑" panose="020B0503020204020204" charset="-122"/>
                <a:ea typeface="微软雅黑" panose="020B0503020204020204" charset="-122"/>
              </a:rPr>
              <a:t>两次科技革命的推动</a:t>
            </a:r>
            <a:endParaRPr lang="en-US" altLang="zh-CN" sz="2200" dirty="0">
              <a:solidFill>
                <a:srgbClr val="005C8C"/>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r>
              <a:rPr lang="zh-CN" altLang="en-US" sz="2000" dirty="0">
                <a:solidFill>
                  <a:schemeClr val="tx1"/>
                </a:solidFill>
                <a:latin typeface="微软雅黑" panose="020B0503020204020204" charset="-122"/>
                <a:ea typeface="微软雅黑" panose="020B0503020204020204" charset="-122"/>
              </a:rPr>
              <a:t>以蒸汽机的发明与应用为主要标志的第一次科技革命。</a:t>
            </a:r>
            <a:endParaRPr lang="en-US" altLang="zh-CN" sz="2000" dirty="0">
              <a:solidFill>
                <a:schemeClr val="tx1"/>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r>
              <a:rPr lang="zh-CN" altLang="en-US" sz="2000" dirty="0">
                <a:solidFill>
                  <a:schemeClr val="tx1"/>
                </a:solidFill>
                <a:latin typeface="微软雅黑" panose="020B0503020204020204" charset="-122"/>
                <a:ea typeface="微软雅黑" panose="020B0503020204020204" charset="-122"/>
              </a:rPr>
              <a:t>以电力工业发展为核心的第二次科技革命。</a:t>
            </a:r>
            <a:endParaRPr lang="en-US" altLang="zh-CN" sz="2000" dirty="0">
              <a:solidFill>
                <a:schemeClr val="tx1"/>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endParaRPr lang="en-US" altLang="zh-CN" sz="2200" dirty="0">
              <a:solidFill>
                <a:schemeClr val="tx1"/>
              </a:solidFill>
              <a:latin typeface="微软雅黑" panose="020B0503020204020204" charset="-122"/>
              <a:ea typeface="微软雅黑" panose="020B0503020204020204" charset="-122"/>
            </a:endParaRPr>
          </a:p>
          <a:p>
            <a:pPr marL="285750" indent="-285750" algn="just">
              <a:lnSpc>
                <a:spcPct val="130000"/>
              </a:lnSpc>
              <a:buFont typeface="Wingdings" panose="05000000000000000000" pitchFamily="2" charset="2"/>
              <a:buChar char="l"/>
            </a:pPr>
            <a:r>
              <a:rPr lang="zh-CN" altLang="en-US" sz="2200" dirty="0">
                <a:solidFill>
                  <a:srgbClr val="005C8C"/>
                </a:solidFill>
                <a:latin typeface="微软雅黑" panose="020B0503020204020204" charset="-122"/>
                <a:ea typeface="微软雅黑" panose="020B0503020204020204" charset="-122"/>
              </a:rPr>
              <a:t>垄断的产生和发展</a:t>
            </a:r>
            <a:endParaRPr lang="en-US" altLang="zh-CN" sz="2200" dirty="0">
              <a:solidFill>
                <a:srgbClr val="005C8C"/>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r>
              <a:rPr lang="zh-CN" altLang="en-US" sz="2000" dirty="0">
                <a:solidFill>
                  <a:schemeClr val="tx1"/>
                </a:solidFill>
                <a:latin typeface="微软雅黑" panose="020B0503020204020204" charset="-122"/>
                <a:ea typeface="微软雅黑" panose="020B0503020204020204" charset="-122"/>
              </a:rPr>
              <a:t>资本主义进入帝国主义时代之后，垄断资本的输出使资本主义国家与殖民地国家之间的经济联系进一步加深，并扩展到政治、文化等其他领域。</a:t>
            </a:r>
            <a:endParaRPr lang="en-US" altLang="zh-CN" sz="2000" dirty="0">
              <a:solidFill>
                <a:schemeClr val="tx1"/>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endParaRPr lang="en-US" altLang="zh-CN" sz="2200" dirty="0">
              <a:solidFill>
                <a:schemeClr val="tx1"/>
              </a:solidFill>
              <a:latin typeface="微软雅黑" panose="020B0503020204020204" charset="-122"/>
              <a:ea typeface="微软雅黑" panose="020B0503020204020204" charset="-122"/>
            </a:endParaRPr>
          </a:p>
          <a:p>
            <a:pPr marL="285750" indent="-285750" algn="just">
              <a:lnSpc>
                <a:spcPct val="130000"/>
              </a:lnSpc>
              <a:buFont typeface="Wingdings" panose="05000000000000000000" pitchFamily="2" charset="2"/>
              <a:buChar char="l"/>
            </a:pPr>
            <a:r>
              <a:rPr lang="zh-CN" altLang="en-US" sz="2200" dirty="0">
                <a:solidFill>
                  <a:srgbClr val="005C8C"/>
                </a:solidFill>
                <a:latin typeface="微软雅黑" panose="020B0503020204020204" charset="-122"/>
                <a:ea typeface="微软雅黑" panose="020B0503020204020204" charset="-122"/>
              </a:rPr>
              <a:t>殖民扩张的全球化</a:t>
            </a:r>
            <a:endParaRPr lang="en-US" altLang="zh-CN" sz="2200" dirty="0">
              <a:solidFill>
                <a:srgbClr val="005C8C"/>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Ø"/>
            </a:pPr>
            <a:r>
              <a:rPr lang="zh-CN" altLang="en-US" sz="2000" dirty="0">
                <a:solidFill>
                  <a:schemeClr val="tx1"/>
                </a:solidFill>
                <a:latin typeface="微软雅黑" panose="020B0503020204020204" charset="-122"/>
                <a:ea typeface="微软雅黑" panose="020B0503020204020204" charset="-122"/>
              </a:rPr>
              <a:t>资本主义的殖民扩张把世界各民族都纳入到资本主义体系之中，形成资本主义政治、经济、文化观念所支配的全球性的世界。</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69" y="1473971"/>
            <a:ext cx="2604633" cy="152092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857" y="3124674"/>
            <a:ext cx="2591656" cy="1514226"/>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57" y="4891974"/>
            <a:ext cx="2601859" cy="1481466"/>
          </a:xfrm>
          <a:prstGeom prst="rect">
            <a:avLst/>
          </a:prstGeom>
        </p:spPr>
      </p:pic>
      <p:pic>
        <p:nvPicPr>
          <p:cNvPr id="3" name="图片 2" descr="校徽及标准字（彩色）"/>
          <p:cNvPicPr>
            <a:picLocks noChangeAspect="1"/>
          </p:cNvPicPr>
          <p:nvPr/>
        </p:nvPicPr>
        <p:blipFill>
          <a:blip r:embed="rId6"/>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1775520" y="4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6" name="墨迹 5"/>
              <p14:cNvContentPartPr/>
              <p14:nvPr/>
            </p14:nvContentPartPr>
            <p14:xfrm>
              <a:off x="1691065" y="1965907"/>
              <a:ext cx="8532198" cy="2794678"/>
            </p14:xfrm>
          </p:contentPart>
        </mc:Choice>
        <mc:Fallback xmlns="">
          <p:pic>
            <p:nvPicPr>
              <p:cNvPr id="6" name="墨迹 5"/>
            </p:nvPicPr>
            <p:blipFill>
              <a:blip r:embed="rId4"/>
            </p:blipFill>
            <p:spPr>
              <a:xfrm>
                <a:off x="1691065" y="1965907"/>
                <a:ext cx="8532198" cy="2794678"/>
              </a:xfrm>
              <a:prstGeom prst="rect"/>
            </p:spPr>
          </p:pic>
        </mc:Fallback>
      </mc:AlternateContent>
      <p:sp>
        <p:nvSpPr>
          <p:cNvPr id="13" name="椭圆 12"/>
          <p:cNvSpPr/>
          <p:nvPr/>
        </p:nvSpPr>
        <p:spPr>
          <a:xfrm>
            <a:off x="2442550" y="4146888"/>
            <a:ext cx="98214" cy="81211"/>
          </a:xfrm>
          <a:prstGeom prst="ellipse">
            <a:avLst/>
          </a:prstGeom>
          <a:solidFill>
            <a:srgbClr val="D8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4355361" y="3887286"/>
            <a:ext cx="98214" cy="81211"/>
          </a:xfrm>
          <a:prstGeom prst="ellipse">
            <a:avLst/>
          </a:prstGeom>
          <a:solidFill>
            <a:srgbClr val="D8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p:cNvSpPr/>
          <p:nvPr/>
        </p:nvSpPr>
        <p:spPr>
          <a:xfrm>
            <a:off x="6826534" y="3032393"/>
            <a:ext cx="98214" cy="81211"/>
          </a:xfrm>
          <a:prstGeom prst="ellipse">
            <a:avLst/>
          </a:prstGeom>
          <a:solidFill>
            <a:srgbClr val="D8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9179897" y="2168297"/>
            <a:ext cx="98214" cy="81211"/>
          </a:xfrm>
          <a:prstGeom prst="ellipse">
            <a:avLst/>
          </a:prstGeom>
          <a:solidFill>
            <a:srgbClr val="D8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接连接符 56"/>
          <p:cNvCxnSpPr/>
          <p:nvPr/>
        </p:nvCxnSpPr>
        <p:spPr>
          <a:xfrm>
            <a:off x="2483153" y="3351833"/>
            <a:ext cx="0" cy="688672"/>
          </a:xfrm>
          <a:prstGeom prst="line">
            <a:avLst/>
          </a:prstGeom>
          <a:ln w="19050">
            <a:solidFill>
              <a:srgbClr val="D87320"/>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06608" y="2634738"/>
            <a:ext cx="3014026" cy="768350"/>
          </a:xfrm>
          <a:prstGeom prst="rect">
            <a:avLst/>
          </a:prstGeom>
        </p:spPr>
        <p:txBody>
          <a:bodyPr wrap="square">
            <a:spAutoFit/>
          </a:bodyPr>
          <a:lstStyle/>
          <a:p>
            <a:pPr lvl="0" algn="ctr">
              <a:lnSpc>
                <a:spcPct val="110000"/>
              </a:lnSpc>
              <a:spcAft>
                <a:spcPts val="600"/>
              </a:spcAft>
            </a:pP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以欧洲为中心的国际体系</a:t>
            </a:r>
            <a:r>
              <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rPr>
              <a:t>(19</a:t>
            </a: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世纪中叶到一战爆发</a:t>
            </a:r>
            <a:r>
              <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rPr>
              <a:t>)</a:t>
            </a:r>
          </a:p>
        </p:txBody>
      </p:sp>
      <p:sp>
        <p:nvSpPr>
          <p:cNvPr id="19" name="矩形 18"/>
          <p:cNvSpPr/>
          <p:nvPr/>
        </p:nvSpPr>
        <p:spPr>
          <a:xfrm>
            <a:off x="3016045" y="5371958"/>
            <a:ext cx="3014023" cy="845185"/>
          </a:xfrm>
          <a:prstGeom prst="rect">
            <a:avLst/>
          </a:prstGeom>
        </p:spPr>
        <p:txBody>
          <a:bodyPr wrap="square">
            <a:spAutoFit/>
          </a:bodyPr>
          <a:lstStyle/>
          <a:p>
            <a:pPr lvl="0" algn="ctr">
              <a:lnSpc>
                <a:spcPct val="110000"/>
              </a:lnSpc>
              <a:spcAft>
                <a:spcPts val="600"/>
              </a:spcAft>
            </a:pP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凡尔赛</a:t>
            </a:r>
            <a:r>
              <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rPr>
              <a:t>-</a:t>
            </a: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华盛顿体系</a:t>
            </a:r>
            <a:endPar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endParaRPr>
          </a:p>
          <a:p>
            <a:pPr lvl="0" algn="ctr">
              <a:lnSpc>
                <a:spcPct val="110000"/>
              </a:lnSpc>
              <a:spcAft>
                <a:spcPts val="600"/>
              </a:spcAft>
            </a:pP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（一战结束后到二战爆发）</a:t>
            </a:r>
            <a:endPar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endParaRPr>
          </a:p>
        </p:txBody>
      </p:sp>
      <p:cxnSp>
        <p:nvCxnSpPr>
          <p:cNvPr id="20" name="直接连接符 59"/>
          <p:cNvCxnSpPr/>
          <p:nvPr/>
        </p:nvCxnSpPr>
        <p:spPr>
          <a:xfrm>
            <a:off x="4404468" y="4021680"/>
            <a:ext cx="0" cy="1242961"/>
          </a:xfrm>
          <a:prstGeom prst="line">
            <a:avLst/>
          </a:prstGeom>
          <a:ln w="19050">
            <a:solidFill>
              <a:srgbClr val="D87320"/>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58615" y="4281442"/>
            <a:ext cx="2532265" cy="783590"/>
          </a:xfrm>
          <a:prstGeom prst="rect">
            <a:avLst/>
          </a:prstGeom>
        </p:spPr>
        <p:txBody>
          <a:bodyPr wrap="square">
            <a:spAutoFit/>
          </a:bodyPr>
          <a:lstStyle/>
          <a:p>
            <a:pPr lvl="0" algn="ctr">
              <a:spcAft>
                <a:spcPts val="600"/>
              </a:spcAft>
            </a:pP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雅尔塔体系</a:t>
            </a:r>
            <a:endPar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endParaRPr>
          </a:p>
          <a:p>
            <a:pPr lvl="0" algn="ctr">
              <a:spcAft>
                <a:spcPts val="600"/>
              </a:spcAft>
            </a:pPr>
            <a:r>
              <a:rPr lang="zh-CN" altLang="en-US" sz="2000" spc="20" dirty="0">
                <a:solidFill>
                  <a:srgbClr val="005C8C"/>
                </a:solidFill>
                <a:latin typeface="微软雅黑" panose="020B0503020204020204" charset="-122"/>
                <a:ea typeface="微软雅黑" panose="020B0503020204020204" charset="-122"/>
                <a:cs typeface="Times New Roman" panose="02020603050405020304" pitchFamily="18" charset="0"/>
              </a:rPr>
              <a:t>（二战后到冷战结束）</a:t>
            </a:r>
            <a:endParaRPr lang="en-US" altLang="zh-CN" sz="2000" spc="20" dirty="0">
              <a:solidFill>
                <a:srgbClr val="005C8C"/>
              </a:solidFill>
              <a:latin typeface="微软雅黑" panose="020B0503020204020204" charset="-122"/>
              <a:ea typeface="微软雅黑" panose="020B0503020204020204" charset="-122"/>
              <a:cs typeface="Times New Roman" panose="02020603050405020304" pitchFamily="18" charset="0"/>
            </a:endParaRPr>
          </a:p>
        </p:txBody>
      </p:sp>
      <p:cxnSp>
        <p:nvCxnSpPr>
          <p:cNvPr id="22" name="直接连接符 61"/>
          <p:cNvCxnSpPr/>
          <p:nvPr/>
        </p:nvCxnSpPr>
        <p:spPr>
          <a:xfrm>
            <a:off x="6875641" y="3142034"/>
            <a:ext cx="0" cy="1114495"/>
          </a:xfrm>
          <a:prstGeom prst="line">
            <a:avLst/>
          </a:prstGeom>
          <a:ln w="19050">
            <a:solidFill>
              <a:srgbClr val="D8732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62"/>
          <p:cNvCxnSpPr/>
          <p:nvPr/>
        </p:nvCxnSpPr>
        <p:spPr>
          <a:xfrm>
            <a:off x="9228898" y="2296729"/>
            <a:ext cx="106" cy="710900"/>
          </a:xfrm>
          <a:prstGeom prst="line">
            <a:avLst/>
          </a:prstGeom>
          <a:ln w="19050">
            <a:solidFill>
              <a:srgbClr val="D87320"/>
            </a:solidFill>
            <a:prstDash val="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190880" y="3117924"/>
            <a:ext cx="1961916" cy="398780"/>
          </a:xfrm>
          <a:prstGeom prst="rect">
            <a:avLst/>
          </a:prstGeom>
        </p:spPr>
        <p:txBody>
          <a:bodyPr wrap="square">
            <a:spAutoFit/>
          </a:bodyPr>
          <a:lstStyle/>
          <a:p>
            <a:pPr algn="ctr">
              <a:spcAft>
                <a:spcPts val="600"/>
              </a:spcAft>
            </a:pPr>
            <a:r>
              <a:rPr lang="zh-CN" altLang="en-US" sz="2000" dirty="0">
                <a:solidFill>
                  <a:srgbClr val="005C8C"/>
                </a:solidFill>
                <a:latin typeface="微软雅黑" panose="020B0503020204020204" charset="-122"/>
                <a:ea typeface="微软雅黑" panose="020B0503020204020204" charset="-122"/>
                <a:cs typeface="Times New Roman" panose="02020603050405020304" pitchFamily="18" charset="0"/>
              </a:rPr>
              <a:t>冷战后国际体系</a:t>
            </a:r>
            <a:endParaRPr lang="en-US" altLang="zh-CN" sz="2000" dirty="0">
              <a:solidFill>
                <a:srgbClr val="005C8C"/>
              </a:solidFill>
              <a:latin typeface="微软雅黑" panose="020B0503020204020204" charset="-122"/>
              <a:ea typeface="微软雅黑" panose="020B0503020204020204" charset="-122"/>
              <a:cs typeface="Times New Roman" panose="02020603050405020304" pitchFamily="18" charset="0"/>
            </a:endParaRPr>
          </a:p>
        </p:txBody>
      </p:sp>
      <p:sp>
        <p:nvSpPr>
          <p:cNvPr id="3" name="标题 1"/>
          <p:cNvSpPr>
            <a:spLocks noGrp="1" noChangeArrowheads="1"/>
          </p:cNvSpPr>
          <p:nvPr/>
        </p:nvSpPr>
        <p:spPr bwMode="auto">
          <a:xfrm>
            <a:off x="3477320" y="33086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三、国际体系的历史演变</a:t>
            </a:r>
          </a:p>
        </p:txBody>
      </p:sp>
      <p:pic>
        <p:nvPicPr>
          <p:cNvPr id="4" name="图片 3" descr="校徽及标准字（彩色）"/>
          <p:cNvPicPr>
            <a:picLocks noChangeAspect="1"/>
          </p:cNvPicPr>
          <p:nvPr/>
        </p:nvPicPr>
        <p:blipFill>
          <a:blip r:embed="rId5"/>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79195" y="1271270"/>
            <a:ext cx="3160395" cy="4759325"/>
          </a:xfrm>
        </p:spPr>
        <p:txBody>
          <a:bodyPr/>
          <a:lstStyle/>
          <a:p>
            <a:pPr marL="0" indent="0">
              <a:buNone/>
            </a:pPr>
            <a:r>
              <a:rPr lang="zh-CN" altLang="en-US" sz="2400" dirty="0"/>
              <a:t>为什么会有战争？</a:t>
            </a:r>
          </a:p>
          <a:p>
            <a:endParaRPr lang="zh-CN" altLang="en-US" dirty="0"/>
          </a:p>
          <a:p>
            <a:r>
              <a:rPr lang="zh-CN" altLang="en-US" sz="2000" dirty="0"/>
              <a:t>人的侵略性</a:t>
            </a:r>
            <a:r>
              <a:rPr lang="en-US" altLang="zh-CN" sz="2000" dirty="0"/>
              <a:t> </a:t>
            </a:r>
            <a:endParaRPr lang="zh-CN" altLang="en-US" sz="2000" dirty="0"/>
          </a:p>
          <a:p>
            <a:r>
              <a:rPr lang="zh-CN" altLang="en-US" sz="2000" dirty="0"/>
              <a:t>私有制</a:t>
            </a:r>
          </a:p>
          <a:p>
            <a:r>
              <a:rPr lang="zh-CN" altLang="en-US" sz="2000" dirty="0"/>
              <a:t>权力平衡</a:t>
            </a:r>
          </a:p>
          <a:p>
            <a:r>
              <a:rPr lang="zh-CN" altLang="en-US" sz="2000" dirty="0" smtClean="0"/>
              <a:t>错觉</a:t>
            </a:r>
            <a:r>
              <a:rPr lang="zh-CN" altLang="en-US" sz="2000" dirty="0"/>
              <a:t>与想象</a:t>
            </a:r>
          </a:p>
          <a:p>
            <a:r>
              <a:rPr lang="zh-CN" altLang="en-US" sz="2000" dirty="0" smtClean="0"/>
              <a:t>权力等级</a:t>
            </a:r>
            <a:endParaRPr lang="en-US" altLang="zh-CN" sz="2000" dirty="0" smtClean="0"/>
          </a:p>
          <a:p>
            <a:r>
              <a:rPr lang="zh-CN" altLang="en-US" sz="2000" dirty="0"/>
              <a:t>安全困境</a:t>
            </a:r>
          </a:p>
          <a:p>
            <a:endParaRPr lang="zh-CN" altLang="en-US" sz="2000" dirty="0"/>
          </a:p>
        </p:txBody>
      </p:sp>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sp>
        <p:nvSpPr>
          <p:cNvPr id="5" name="标题 1"/>
          <p:cNvSpPr>
            <a:spLocks noGrp="1" noChangeArrowheads="1"/>
          </p:cNvSpPr>
          <p:nvPr/>
        </p:nvSpPr>
        <p:spPr bwMode="auto">
          <a:xfrm>
            <a:off x="3477320" y="34737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四、战争与和平</a:t>
            </a:r>
          </a:p>
        </p:txBody>
      </p:sp>
      <p:pic>
        <p:nvPicPr>
          <p:cNvPr id="2" name="图片 1"/>
          <p:cNvPicPr/>
          <p:nvPr/>
        </p:nvPicPr>
        <p:blipFill>
          <a:blip r:embed="rId3"/>
          <a:stretch>
            <a:fillRect/>
          </a:stretch>
        </p:blipFill>
        <p:spPr>
          <a:xfrm>
            <a:off x="5744210" y="1946275"/>
            <a:ext cx="5833110" cy="38919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955" y="1828800"/>
            <a:ext cx="4356100" cy="2904490"/>
          </a:xfrm>
          <a:prstGeom prst="rect">
            <a:avLst/>
          </a:prstGeom>
        </p:spPr>
      </p:pic>
      <p:sp>
        <p:nvSpPr>
          <p:cNvPr id="22529" name="标题 1"/>
          <p:cNvSpPr>
            <a:spLocks noGrp="1" noChangeArrowheads="1"/>
          </p:cNvSpPr>
          <p:nvPr/>
        </p:nvSpPr>
        <p:spPr bwMode="auto">
          <a:xfrm>
            <a:off x="1775520" y="4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endParaRPr>
          </a:p>
        </p:txBody>
      </p:sp>
      <p:sp>
        <p:nvSpPr>
          <p:cNvPr id="22535" name="文本框 4"/>
          <p:cNvSpPr txBox="1">
            <a:spLocks noChangeArrowheads="1"/>
          </p:cNvSpPr>
          <p:nvPr/>
        </p:nvSpPr>
        <p:spPr bwMode="auto">
          <a:xfrm>
            <a:off x="1337310" y="1625600"/>
            <a:ext cx="2065655" cy="41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200" dirty="0">
                <a:solidFill>
                  <a:srgbClr val="005C8C"/>
                </a:solidFill>
                <a:latin typeface="微软雅黑" panose="020B0503020204020204" charset="-122"/>
                <a:ea typeface="微软雅黑" panose="020B0503020204020204" charset="-122"/>
              </a:rPr>
              <a:t>和平</a:t>
            </a:r>
          </a:p>
          <a:p>
            <a:pPr indent="0">
              <a:lnSpc>
                <a:spcPct val="150000"/>
              </a:lnSpc>
              <a:buFont typeface="Wingdings" panose="05000000000000000000" pitchFamily="2" charset="2"/>
              <a:buNone/>
            </a:pPr>
            <a:endParaRPr lang="en-US" altLang="zh-CN" sz="2200" dirty="0">
              <a:solidFill>
                <a:srgbClr val="005C8C"/>
              </a:solidFill>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世界政府</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集体安全</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功能主义</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民主</a:t>
            </a:r>
          </a:p>
          <a:p>
            <a:pPr marL="342900" indent="-342900">
              <a:lnSpc>
                <a:spcPct val="150000"/>
              </a:lnSpc>
              <a:buFont typeface="Wingdings" panose="05000000000000000000" pitchFamily="2" charset="2"/>
              <a:buChar char="Ø"/>
            </a:pP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endParaRPr lang="zh-CN" altLang="en-US" sz="2200" dirty="0">
              <a:latin typeface="微软雅黑" panose="020B0503020204020204" charset="-122"/>
              <a:ea typeface="微软雅黑" panose="020B0503020204020204" charset="-122"/>
            </a:endParaRPr>
          </a:p>
        </p:txBody>
      </p:sp>
      <p:pic>
        <p:nvPicPr>
          <p:cNvPr id="4" name="图片 3" descr="校徽及标准字（彩色）"/>
          <p:cNvPicPr>
            <a:picLocks noChangeAspect="1"/>
          </p:cNvPicPr>
          <p:nvPr/>
        </p:nvPicPr>
        <p:blipFill>
          <a:blip r:embed="rId4"/>
          <a:stretch>
            <a:fillRect/>
          </a:stretch>
        </p:blipFill>
        <p:spPr>
          <a:xfrm>
            <a:off x="252095" y="295910"/>
            <a:ext cx="2711120" cy="720000"/>
          </a:xfrm>
          <a:prstGeom prst="rect">
            <a:avLst/>
          </a:prstGeom>
        </p:spPr>
      </p:pic>
      <p:sp>
        <p:nvSpPr>
          <p:cNvPr id="5" name="文本框 4"/>
          <p:cNvSpPr txBox="1"/>
          <p:nvPr/>
        </p:nvSpPr>
        <p:spPr>
          <a:xfrm>
            <a:off x="3623945" y="2621280"/>
            <a:ext cx="2661285" cy="1614805"/>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第三方协助</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外交</a:t>
            </a: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sym typeface="+mn-ea"/>
              </a:rPr>
              <a:t>维和</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706755" y="1588135"/>
            <a:ext cx="704151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000" dirty="0">
                <a:solidFill>
                  <a:srgbClr val="005C8C"/>
                </a:solidFill>
                <a:latin typeface="微软雅黑" panose="020B0503020204020204" charset="-122"/>
                <a:ea typeface="微软雅黑" panose="020B0503020204020204" charset="-122"/>
              </a:rPr>
              <a:t>和平与发展的时代主题</a:t>
            </a:r>
          </a:p>
          <a:p>
            <a:pPr indent="0">
              <a:lnSpc>
                <a:spcPct val="150000"/>
              </a:lnSpc>
              <a:buFont typeface="Wingdings" panose="05000000000000000000" pitchFamily="2" charset="2"/>
              <a:buNone/>
            </a:pPr>
            <a:endParaRPr lang="zh-CN" altLang="en-US" sz="2000" dirty="0">
              <a:solidFill>
                <a:srgbClr val="005C8C"/>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Ø"/>
            </a:pPr>
            <a:r>
              <a:rPr lang="zh-CN" altLang="en-US" sz="2000" dirty="0">
                <a:latin typeface="微软雅黑" panose="020B0503020204020204" charset="-122"/>
                <a:ea typeface="微软雅黑" panose="020B0503020204020204" charset="-122"/>
                <a:sym typeface="+mn-ea"/>
              </a:rPr>
              <a:t>战争与革命</a:t>
            </a:r>
            <a:r>
              <a:rPr lang="en-US" altLang="zh-CN" sz="2000" dirty="0">
                <a:latin typeface="微软雅黑" panose="020B0503020204020204" charset="-122"/>
                <a:ea typeface="微软雅黑" panose="020B0503020204020204" charset="-122"/>
                <a:sym typeface="+mn-ea"/>
              </a:rPr>
              <a:t> → </a:t>
            </a:r>
            <a:r>
              <a:rPr lang="zh-CN" altLang="en-US" sz="2000" dirty="0">
                <a:latin typeface="微软雅黑" panose="020B0503020204020204" charset="-122"/>
                <a:ea typeface="微软雅黑" panose="020B0503020204020204" charset="-122"/>
                <a:sym typeface="+mn-ea"/>
              </a:rPr>
              <a:t>和平与发展</a:t>
            </a:r>
            <a:endParaRPr lang="en-US" altLang="zh-CN" sz="2000" dirty="0">
              <a:solidFill>
                <a:srgbClr val="005C8C"/>
              </a:solidFill>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和平是相对战争而言的，是指国际主体之间的非战争状态，它包括国家之间以协商、合作、竞争等方式共处。</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发展是指经济、政治、科技、文化、社会、生态等各个领域文明水平和程度的提高。</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和平与发展呈现相辅相成、互相促进的关系：维护和平是促进发展的根本前提；促进发展是维护和平的有力保障。</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36" y="1587959"/>
            <a:ext cx="3600000" cy="2016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136" y="3750549"/>
            <a:ext cx="3600000" cy="2132876"/>
          </a:xfrm>
          <a:prstGeom prst="rect">
            <a:avLst/>
          </a:prstGeom>
        </p:spPr>
      </p:pic>
      <p:pic>
        <p:nvPicPr>
          <p:cNvPr id="5" name="图片 4" descr="校徽及标准字（彩色）"/>
          <p:cNvPicPr>
            <a:picLocks noChangeAspect="1"/>
          </p:cNvPicPr>
          <p:nvPr/>
        </p:nvPicPr>
        <p:blipFill>
          <a:blip r:embed="rId5"/>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323732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国际政治的基本内容</a:t>
            </a:r>
          </a:p>
        </p:txBody>
      </p:sp>
      <p:sp>
        <p:nvSpPr>
          <p:cNvPr id="9" name="文本框 8"/>
          <p:cNvSpPr txBox="1"/>
          <p:nvPr/>
        </p:nvSpPr>
        <p:spPr>
          <a:xfrm>
            <a:off x="3094355" y="2402768"/>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ONE</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3"/>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323732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中国的对外政策</a:t>
            </a:r>
          </a:p>
        </p:txBody>
      </p:sp>
      <p:sp>
        <p:nvSpPr>
          <p:cNvPr id="9" name="文本框 8"/>
          <p:cNvSpPr txBox="1"/>
          <p:nvPr/>
        </p:nvSpPr>
        <p:spPr>
          <a:xfrm>
            <a:off x="3094355" y="2402768"/>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THREE</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3"/>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3355400" y="4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一、中国对外政策的演变</a:t>
            </a:r>
          </a:p>
        </p:txBody>
      </p:sp>
      <p:sp>
        <p:nvSpPr>
          <p:cNvPr id="22535" name="文本框 4"/>
          <p:cNvSpPr txBox="1">
            <a:spLocks noChangeArrowheads="1"/>
          </p:cNvSpPr>
          <p:nvPr/>
        </p:nvSpPr>
        <p:spPr bwMode="auto">
          <a:xfrm>
            <a:off x="690473" y="1998440"/>
            <a:ext cx="8075127"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0">
              <a:lnSpc>
                <a:spcPct val="150000"/>
              </a:lnSpc>
              <a:buNone/>
            </a:pP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一边倒”政策</a:t>
            </a:r>
            <a:endParaRPr lang="en-US" altLang="zh-CN" sz="2000" dirty="0">
              <a:latin typeface="微软雅黑" panose="020B0503020204020204" charset="-122"/>
              <a:ea typeface="微软雅黑" panose="020B0503020204020204" charset="-122"/>
            </a:endParaRPr>
          </a:p>
          <a:p>
            <a:pPr indent="0">
              <a:lnSpc>
                <a:spcPct val="150000"/>
              </a:lnSpc>
              <a:buNone/>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联合亚非拉国家反对超级大国的政策</a:t>
            </a:r>
            <a:endParaRPr lang="en-US" altLang="zh-CN" sz="2000" dirty="0">
              <a:latin typeface="微软雅黑" panose="020B0503020204020204" charset="-122"/>
              <a:ea typeface="微软雅黑" panose="020B0503020204020204" charset="-122"/>
            </a:endParaRPr>
          </a:p>
          <a:p>
            <a:pPr indent="0">
              <a:lnSpc>
                <a:spcPct val="150000"/>
              </a:lnSpc>
              <a:buNone/>
            </a:pPr>
            <a:r>
              <a:rPr lang="en-US" altLang="zh-CN" sz="2000" dirty="0">
                <a:latin typeface="微软雅黑" panose="020B0503020204020204" charset="-122"/>
                <a:ea typeface="微软雅黑" panose="020B0503020204020204" charset="-122"/>
              </a:rPr>
              <a:t>3.“</a:t>
            </a:r>
            <a:r>
              <a:rPr lang="zh-CN" altLang="en-US" sz="2000" dirty="0">
                <a:latin typeface="微软雅黑" panose="020B0503020204020204" charset="-122"/>
                <a:ea typeface="微软雅黑" panose="020B0503020204020204" charset="-122"/>
              </a:rPr>
              <a:t>一条线，一大片”政策与“三个世界”划分的思想</a:t>
            </a:r>
            <a:endParaRPr lang="en-US" altLang="zh-CN" sz="2000" dirty="0">
              <a:latin typeface="微软雅黑" panose="020B0503020204020204" charset="-122"/>
              <a:ea typeface="微软雅黑" panose="020B0503020204020204" charset="-122"/>
            </a:endParaRPr>
          </a:p>
          <a:p>
            <a:pPr indent="0">
              <a:lnSpc>
                <a:spcPct val="150000"/>
              </a:lnSpc>
              <a:buNone/>
            </a:pP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以经济建设为中心的和平外交政策</a:t>
            </a:r>
            <a:endParaRPr lang="en-US" altLang="zh-CN" sz="2000" dirty="0">
              <a:latin typeface="微软雅黑" panose="020B0503020204020204" charset="-122"/>
              <a:ea typeface="微软雅黑" panose="020B0503020204020204" charset="-122"/>
            </a:endParaRPr>
          </a:p>
          <a:p>
            <a:pPr indent="0">
              <a:lnSpc>
                <a:spcPct val="150000"/>
              </a:lnSpc>
              <a:buNone/>
            </a:pPr>
            <a:r>
              <a:rPr lang="en-US" altLang="zh-CN" sz="2000" dirty="0">
                <a:latin typeface="微软雅黑" panose="020B0503020204020204" charset="-122"/>
                <a:ea typeface="微软雅黑" panose="020B0503020204020204" charset="-122"/>
              </a:rPr>
              <a:t>5.</a:t>
            </a:r>
            <a:r>
              <a:rPr lang="zh-CN" altLang="en-US" sz="2000" dirty="0">
                <a:latin typeface="微软雅黑" panose="020B0503020204020204" charset="-122"/>
                <a:ea typeface="微软雅黑" panose="020B0503020204020204" charset="-122"/>
              </a:rPr>
              <a:t>建立国际新秩序</a:t>
            </a:r>
            <a:endParaRPr lang="en-US" altLang="zh-CN" sz="2000" dirty="0">
              <a:latin typeface="微软雅黑" panose="020B0503020204020204" charset="-122"/>
              <a:ea typeface="微软雅黑" panose="020B0503020204020204" charset="-122"/>
            </a:endParaRPr>
          </a:p>
          <a:p>
            <a:pPr indent="0">
              <a:lnSpc>
                <a:spcPct val="150000"/>
              </a:lnSpc>
              <a:buNone/>
            </a:pPr>
            <a:r>
              <a:rPr lang="en-US" altLang="zh-CN" sz="2000" dirty="0">
                <a:latin typeface="微软雅黑" panose="020B0503020204020204" charset="-122"/>
                <a:ea typeface="微软雅黑" panose="020B0503020204020204" charset="-122"/>
              </a:rPr>
              <a:t>6.</a:t>
            </a:r>
            <a:r>
              <a:rPr lang="zh-CN" altLang="en-US" sz="2000" dirty="0">
                <a:latin typeface="微软雅黑" panose="020B0503020204020204" charset="-122"/>
                <a:ea typeface="微软雅黑" panose="020B0503020204020204" charset="-122"/>
              </a:rPr>
              <a:t>推动建设和谐世界</a:t>
            </a:r>
            <a:endParaRPr lang="en-US" altLang="zh-CN" sz="2000" dirty="0">
              <a:latin typeface="微软雅黑" panose="020B0503020204020204" charset="-122"/>
              <a:ea typeface="微软雅黑" panose="020B0503020204020204" charset="-122"/>
            </a:endParaRPr>
          </a:p>
        </p:txBody>
      </p:sp>
      <p:pic>
        <p:nvPicPr>
          <p:cNvPr id="92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173" y="2154565"/>
            <a:ext cx="3608834" cy="27050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校徽及标准字（彩色）"/>
          <p:cNvPicPr>
            <a:picLocks noChangeAspect="1"/>
          </p:cNvPicPr>
          <p:nvPr/>
        </p:nvPicPr>
        <p:blipFill>
          <a:blip r:embed="rId4"/>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nvSpPr>
        <p:spPr bwMode="auto">
          <a:xfrm>
            <a:off x="3586540" y="41404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二、开创新时代中国特色大国外交新局面</a:t>
            </a:r>
          </a:p>
        </p:txBody>
      </p:sp>
      <p:sp>
        <p:nvSpPr>
          <p:cNvPr id="22535" name="文本框 4"/>
          <p:cNvSpPr txBox="1">
            <a:spLocks noChangeArrowheads="1"/>
          </p:cNvSpPr>
          <p:nvPr/>
        </p:nvSpPr>
        <p:spPr bwMode="auto">
          <a:xfrm>
            <a:off x="1071300" y="2557552"/>
            <a:ext cx="3670339"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构建人类命运共同体。</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构建新型国际关系。</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践行正确的义利观。</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引领全球治理体制变革。</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rPr>
              <a:t>推进“一带一路”建设。</a:t>
            </a:r>
            <a:endParaRPr lang="en-US" altLang="zh-CN" sz="20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9913620" y="2228850"/>
            <a:ext cx="1902460" cy="3385185"/>
          </a:xfrm>
          <a:prstGeom prst="rect">
            <a:avLst/>
          </a:prstGeom>
          <a:noFill/>
          <a:ln w="9525">
            <a:noFill/>
          </a:ln>
        </p:spPr>
      </p:pic>
      <p:pic>
        <p:nvPicPr>
          <p:cNvPr id="7" name="图片 6"/>
          <p:cNvPicPr>
            <a:picLocks noChangeAspect="1"/>
          </p:cNvPicPr>
          <p:nvPr/>
        </p:nvPicPr>
        <p:blipFill>
          <a:blip r:embed="rId4"/>
          <a:stretch>
            <a:fillRect/>
          </a:stretch>
        </p:blipFill>
        <p:spPr>
          <a:xfrm>
            <a:off x="5424170" y="2228850"/>
            <a:ext cx="4306570" cy="3385185"/>
          </a:xfrm>
          <a:prstGeom prst="rect">
            <a:avLst/>
          </a:prstGeom>
          <a:noFill/>
          <a:ln w="9525">
            <a:noFill/>
          </a:ln>
        </p:spPr>
      </p:pic>
      <p:pic>
        <p:nvPicPr>
          <p:cNvPr id="5" name="图片 4" descr="校徽及标准字（彩色）"/>
          <p:cNvPicPr>
            <a:picLocks noChangeAspect="1"/>
          </p:cNvPicPr>
          <p:nvPr/>
        </p:nvPicPr>
        <p:blipFill>
          <a:blip r:embed="rId5"/>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校徽及标准字（彩色）"/>
          <p:cNvPicPr>
            <a:picLocks noChangeAspect="1"/>
          </p:cNvPicPr>
          <p:nvPr/>
        </p:nvPicPr>
        <p:blipFill>
          <a:blip r:embed="rId2"/>
          <a:stretch>
            <a:fillRect/>
          </a:stretch>
        </p:blipFill>
        <p:spPr>
          <a:xfrm>
            <a:off x="252095" y="295910"/>
            <a:ext cx="2711120" cy="720000"/>
          </a:xfrm>
          <a:prstGeom prst="rect">
            <a:avLst/>
          </a:prstGeom>
        </p:spPr>
      </p:pic>
      <p:pic>
        <p:nvPicPr>
          <p:cNvPr id="4" name="图片 3"/>
          <p:cNvPicPr>
            <a:picLocks noChangeAspect="1"/>
          </p:cNvPicPr>
          <p:nvPr/>
        </p:nvPicPr>
        <p:blipFill>
          <a:blip r:embed="rId3"/>
          <a:srcRect r="26510" b="47113"/>
          <a:stretch>
            <a:fillRect/>
          </a:stretch>
        </p:blipFill>
        <p:spPr>
          <a:xfrm>
            <a:off x="1156970" y="1962150"/>
            <a:ext cx="6985000" cy="31927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2235890"/>
            <a:ext cx="10969200" cy="4759200"/>
          </a:xfrm>
        </p:spPr>
        <p:txBody>
          <a:bodyPr>
            <a:normAutofit/>
          </a:bodyPr>
          <a:lstStyle/>
          <a:p>
            <a:r>
              <a:rPr lang="zh-CN" altLang="en-US" sz="2000" u="sng">
                <a:sym typeface="+mn-ea"/>
              </a:rPr>
              <a:t>国际政治</a:t>
            </a:r>
            <a:r>
              <a:rPr lang="en-US" altLang="zh-CN" sz="2000" u="sng">
                <a:sym typeface="+mn-ea"/>
              </a:rPr>
              <a:t> International Politics</a:t>
            </a:r>
            <a:endParaRPr lang="zh-CN" altLang="en-US" sz="2000" u="sng"/>
          </a:p>
          <a:p>
            <a:r>
              <a:rPr lang="zh-CN" altLang="en-US" sz="2000"/>
              <a:t>国际关系</a:t>
            </a:r>
            <a:r>
              <a:rPr lang="en-US" altLang="zh-CN" sz="2000"/>
              <a:t> IR(International Relations)</a:t>
            </a:r>
          </a:p>
          <a:p>
            <a:r>
              <a:rPr lang="zh-CN" altLang="en-US" sz="2000"/>
              <a:t>世界政治</a:t>
            </a:r>
            <a:r>
              <a:rPr lang="en-US" altLang="zh-CN" sz="2000"/>
              <a:t> World Politics</a:t>
            </a:r>
          </a:p>
          <a:p>
            <a:r>
              <a:rPr lang="zh-CN" altLang="en-US" sz="2000"/>
              <a:t>全球政治</a:t>
            </a:r>
            <a:r>
              <a:rPr lang="en-US" altLang="zh-CN" sz="2000"/>
              <a:t> Global Politics</a:t>
            </a:r>
          </a:p>
          <a:p>
            <a:endParaRPr lang="en-US" altLang="zh-CN" sz="2000"/>
          </a:p>
          <a:p>
            <a:r>
              <a:rPr lang="zh-CN" altLang="en-US" sz="2000"/>
              <a:t>从政治学的视角去理解</a:t>
            </a:r>
          </a:p>
        </p:txBody>
      </p:sp>
      <p:sp>
        <p:nvSpPr>
          <p:cNvPr id="22529" name="标题 1"/>
          <p:cNvSpPr>
            <a:spLocks noGrp="1" noChangeArrowheads="1"/>
          </p:cNvSpPr>
          <p:nvPr/>
        </p:nvSpPr>
        <p:spPr bwMode="auto">
          <a:xfrm>
            <a:off x="3693160" y="295910"/>
            <a:ext cx="8229600" cy="72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一、国际政治的内涵</a:t>
            </a:r>
          </a:p>
        </p:txBody>
      </p:sp>
      <p:pic>
        <p:nvPicPr>
          <p:cNvPr id="4" name="图片 3" descr="校徽及标准字（彩色）"/>
          <p:cNvPicPr>
            <a:picLocks noChangeAspect="1"/>
          </p:cNvPicPr>
          <p:nvPr/>
        </p:nvPicPr>
        <p:blipFill>
          <a:blip r:embed="rId2"/>
          <a:stretch>
            <a:fillRect/>
          </a:stretch>
        </p:blipFill>
        <p:spPr>
          <a:xfrm>
            <a:off x="252095" y="295910"/>
            <a:ext cx="2711120" cy="720000"/>
          </a:xfrm>
          <a:prstGeom prst="rect">
            <a:avLst/>
          </a:prstGeom>
        </p:spPr>
      </p:pic>
      <p:pic>
        <p:nvPicPr>
          <p:cNvPr id="7" name="图片 6"/>
          <p:cNvPicPr>
            <a:picLocks noChangeAspect="1"/>
          </p:cNvPicPr>
          <p:nvPr/>
        </p:nvPicPr>
        <p:blipFill>
          <a:blip r:embed="rId3"/>
          <a:stretch>
            <a:fillRect/>
          </a:stretch>
        </p:blipFill>
        <p:spPr>
          <a:xfrm>
            <a:off x="6118860" y="2235835"/>
            <a:ext cx="5803900" cy="3268345"/>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23196"/>
            <a:ext cx="12192000" cy="2075603"/>
          </a:xfrm>
          <a:prstGeom prst="rect">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7" name="文本框 6"/>
          <p:cNvSpPr txBox="1"/>
          <p:nvPr/>
        </p:nvSpPr>
        <p:spPr>
          <a:xfrm>
            <a:off x="5862955" y="1553210"/>
            <a:ext cx="5846445" cy="1014730"/>
          </a:xfrm>
          <a:prstGeom prst="rect">
            <a:avLst/>
          </a:prstGeom>
          <a:noFill/>
        </p:spPr>
        <p:txBody>
          <a:bodyPr wrap="square">
            <a:spAutoFit/>
          </a:bodyPr>
          <a:lstStyle/>
          <a:p>
            <a:pPr indent="0">
              <a:lnSpc>
                <a:spcPct val="150000"/>
              </a:lnSpc>
              <a:spcBef>
                <a:spcPct val="20000"/>
              </a:spcBef>
              <a:buNone/>
            </a:pP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国际政治，是指</a:t>
            </a:r>
            <a:r>
              <a:rPr lang="zh-CN" altLang="en-US" sz="2000" u="sng" dirty="0">
                <a:solidFill>
                  <a:schemeClr val="bg1"/>
                </a:solidFill>
                <a:latin typeface="微软雅黑" panose="020B0503020204020204" charset="-122"/>
                <a:ea typeface="微软雅黑" panose="020B0503020204020204" charset="-122"/>
                <a:sym typeface="宋体" panose="02010600030101010101" pitchFamily="2" charset="-122"/>
              </a:rPr>
              <a:t>国际社会的各种力量</a:t>
            </a: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从</a:t>
            </a:r>
            <a:r>
              <a:rPr lang="zh-CN" altLang="en-US" sz="2000" u="sng" dirty="0">
                <a:solidFill>
                  <a:schemeClr val="bg1"/>
                </a:solidFill>
                <a:latin typeface="微软雅黑" panose="020B0503020204020204" charset="-122"/>
                <a:ea typeface="微软雅黑" panose="020B0503020204020204" charset="-122"/>
                <a:sym typeface="宋体" panose="02010600030101010101" pitchFamily="2" charset="-122"/>
              </a:rPr>
              <a:t>自身利益</a:t>
            </a: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出发，相互联系和相互作用而形成的</a:t>
            </a:r>
            <a:r>
              <a:rPr lang="zh-CN" altLang="en-US" sz="2000" u="sng" dirty="0">
                <a:solidFill>
                  <a:schemeClr val="bg1"/>
                </a:solidFill>
                <a:latin typeface="微软雅黑" panose="020B0503020204020204" charset="-122"/>
                <a:ea typeface="微软雅黑" panose="020B0503020204020204" charset="-122"/>
                <a:sym typeface="宋体" panose="02010600030101010101" pitchFamily="2" charset="-122"/>
              </a:rPr>
              <a:t>政治关系的总和</a:t>
            </a: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a:t>
            </a:r>
            <a:endParaRPr lang="zh-CN" altLang="en-US" sz="2000"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宋体" panose="02010600030101010101" pitchFamily="2" charset="-122"/>
            </a:endParaRPr>
          </a:p>
        </p:txBody>
      </p:sp>
      <p:sp>
        <p:nvSpPr>
          <p:cNvPr id="9" name="文本框 8"/>
          <p:cNvSpPr txBox="1"/>
          <p:nvPr>
            <p:custDataLst>
              <p:tags r:id="rId1"/>
            </p:custDataLst>
          </p:nvPr>
        </p:nvSpPr>
        <p:spPr>
          <a:xfrm>
            <a:off x="7175500" y="3769465"/>
            <a:ext cx="4533900" cy="922020"/>
          </a:xfrm>
          <a:prstGeom prst="rect">
            <a:avLst/>
          </a:prstGeom>
          <a:noFill/>
        </p:spPr>
        <p:txBody>
          <a:bodyPr wrap="square">
            <a:spAutoFit/>
          </a:bodyPr>
          <a:lstStyle/>
          <a:p>
            <a:pPr indent="0">
              <a:lnSpc>
                <a:spcPct val="150000"/>
              </a:lnSpc>
              <a:buNone/>
            </a:pPr>
            <a:r>
              <a:rPr lang="zh-CN" altLang="en-US" dirty="0">
                <a:latin typeface="微软雅黑" panose="020B0503020204020204" charset="-122"/>
                <a:ea typeface="微软雅黑" panose="020B0503020204020204" charset="-122"/>
                <a:sym typeface="+mn-ea"/>
              </a:rPr>
              <a:t>作为社会政治现象，国际政治具有一切政治现象所具有的政治关系的基本规定性。</a:t>
            </a:r>
            <a:endParaRPr lang="zh-CN" altLang="en-US" kern="100" dirty="0">
              <a:solidFill>
                <a:schemeClr val="tx1">
                  <a:lumMod val="75000"/>
                  <a:lumOff val="25000"/>
                </a:schemeClr>
              </a:solidFill>
              <a:effectLst/>
              <a:latin typeface="微软雅黑" panose="020B0503020204020204" charset="-122"/>
              <a:ea typeface="微软雅黑" panose="020B0503020204020204" charset="-122"/>
              <a:cs typeface="阿里巴巴普惠体 R" panose="00020600040101010101" pitchFamily="18" charset="-122"/>
              <a:sym typeface="+mn-ea"/>
            </a:endParaRPr>
          </a:p>
        </p:txBody>
      </p:sp>
      <p:sp>
        <p:nvSpPr>
          <p:cNvPr id="11" name="文本框 10"/>
          <p:cNvSpPr txBox="1"/>
          <p:nvPr>
            <p:custDataLst>
              <p:tags r:id="rId2"/>
            </p:custDataLst>
          </p:nvPr>
        </p:nvSpPr>
        <p:spPr>
          <a:xfrm>
            <a:off x="7175500" y="4858037"/>
            <a:ext cx="4533900" cy="922020"/>
          </a:xfrm>
          <a:prstGeom prst="rect">
            <a:avLst/>
          </a:prstGeom>
          <a:noFill/>
        </p:spPr>
        <p:txBody>
          <a:bodyPr wrap="square">
            <a:spAutoFit/>
          </a:bodyPr>
          <a:lstStyle/>
          <a:p>
            <a:pPr indent="0">
              <a:lnSpc>
                <a:spcPct val="150000"/>
              </a:lnSpc>
              <a:buNone/>
            </a:pPr>
            <a:r>
              <a:rPr lang="zh-CN" altLang="en-US" dirty="0">
                <a:latin typeface="微软雅黑" panose="020B0503020204020204" charset="-122"/>
                <a:ea typeface="微软雅黑" panose="020B0503020204020204" charset="-122"/>
                <a:sym typeface="+mn-ea"/>
              </a:rPr>
              <a:t>在利益内容、主体构成、力量关系、权利关系等方面具有区别于国内政治的特殊性。</a:t>
            </a:r>
            <a:endParaRPr lang="zh-CN" altLang="en-US" kern="100" dirty="0">
              <a:solidFill>
                <a:schemeClr val="tx1">
                  <a:lumMod val="75000"/>
                  <a:lumOff val="25000"/>
                </a:schemeClr>
              </a:solidFill>
              <a:effectLst/>
              <a:latin typeface="微软雅黑" panose="020B0503020204020204" charset="-122"/>
              <a:ea typeface="微软雅黑" panose="020B0503020204020204" charset="-122"/>
              <a:cs typeface="阿里巴巴普惠体 R" panose="00020600040101010101" pitchFamily="18" charset="-122"/>
              <a:sym typeface="+mn-ea"/>
            </a:endParaRPr>
          </a:p>
        </p:txBody>
      </p:sp>
      <p:sp>
        <p:nvSpPr>
          <p:cNvPr id="13" name="椭圆 12"/>
          <p:cNvSpPr/>
          <p:nvPr>
            <p:custDataLst>
              <p:tags r:id="rId3"/>
            </p:custDataLst>
          </p:nvPr>
        </p:nvSpPr>
        <p:spPr>
          <a:xfrm>
            <a:off x="6193064" y="3769465"/>
            <a:ext cx="711733" cy="711733"/>
          </a:xfrm>
          <a:prstGeom prst="ellipse">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5" name="椭圆 14"/>
          <p:cNvSpPr/>
          <p:nvPr>
            <p:custDataLst>
              <p:tags r:id="rId4"/>
            </p:custDataLst>
          </p:nvPr>
        </p:nvSpPr>
        <p:spPr>
          <a:xfrm>
            <a:off x="6193064" y="4858037"/>
            <a:ext cx="711733" cy="711733"/>
          </a:xfrm>
          <a:prstGeom prst="ellipse">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7" name="Freeform 49"/>
          <p:cNvSpPr>
            <a:spLocks noEditPoints="1"/>
          </p:cNvSpPr>
          <p:nvPr>
            <p:custDataLst>
              <p:tags r:id="rId5"/>
            </p:custDataLst>
          </p:nvPr>
        </p:nvSpPr>
        <p:spPr bwMode="auto">
          <a:xfrm>
            <a:off x="6357089" y="5047393"/>
            <a:ext cx="383682" cy="333020"/>
          </a:xfrm>
          <a:custGeom>
            <a:avLst/>
            <a:gdLst>
              <a:gd name="T0" fmla="*/ 2147 w 3281"/>
              <a:gd name="T1" fmla="*/ 989 h 2847"/>
              <a:gd name="T2" fmla="*/ 2147 w 3281"/>
              <a:gd name="T3" fmla="*/ 989 h 2847"/>
              <a:gd name="T4" fmla="*/ 3161 w 3281"/>
              <a:gd name="T5" fmla="*/ 989 h 2847"/>
              <a:gd name="T6" fmla="*/ 2437 w 3281"/>
              <a:gd name="T7" fmla="*/ 265 h 2847"/>
              <a:gd name="T8" fmla="*/ 2002 w 3281"/>
              <a:gd name="T9" fmla="*/ 265 h 2847"/>
              <a:gd name="T10" fmla="*/ 1785 w 3281"/>
              <a:gd name="T11" fmla="*/ 482 h 2847"/>
              <a:gd name="T12" fmla="*/ 1423 w 3281"/>
              <a:gd name="T13" fmla="*/ 120 h 2847"/>
              <a:gd name="T14" fmla="*/ 989 w 3281"/>
              <a:gd name="T15" fmla="*/ 120 h 2847"/>
              <a:gd name="T16" fmla="*/ 120 w 3281"/>
              <a:gd name="T17" fmla="*/ 989 h 2847"/>
              <a:gd name="T18" fmla="*/ 120 w 3281"/>
              <a:gd name="T19" fmla="*/ 1424 h 2847"/>
              <a:gd name="T20" fmla="*/ 1423 w 3281"/>
              <a:gd name="T21" fmla="*/ 2727 h 2847"/>
              <a:gd name="T22" fmla="*/ 1858 w 3281"/>
              <a:gd name="T23" fmla="*/ 2727 h 2847"/>
              <a:gd name="T24" fmla="*/ 2944 w 3281"/>
              <a:gd name="T25" fmla="*/ 1641 h 2847"/>
              <a:gd name="T26" fmla="*/ 3161 w 3281"/>
              <a:gd name="T27" fmla="*/ 1424 h 2847"/>
              <a:gd name="T28" fmla="*/ 3161 w 3281"/>
              <a:gd name="T29" fmla="*/ 989 h 2847"/>
              <a:gd name="T30" fmla="*/ 2582 w 3281"/>
              <a:gd name="T31" fmla="*/ 1713 h 2847"/>
              <a:gd name="T32" fmla="*/ 2509 w 3281"/>
              <a:gd name="T33" fmla="*/ 1786 h 2847"/>
              <a:gd name="T34" fmla="*/ 2365 w 3281"/>
              <a:gd name="T35" fmla="*/ 1641 h 2847"/>
              <a:gd name="T36" fmla="*/ 2220 w 3281"/>
              <a:gd name="T37" fmla="*/ 1641 h 2847"/>
              <a:gd name="T38" fmla="*/ 2220 w 3281"/>
              <a:gd name="T39" fmla="*/ 1786 h 2847"/>
              <a:gd name="T40" fmla="*/ 2365 w 3281"/>
              <a:gd name="T41" fmla="*/ 1930 h 2847"/>
              <a:gd name="T42" fmla="*/ 2220 w 3281"/>
              <a:gd name="T43" fmla="*/ 2075 h 2847"/>
              <a:gd name="T44" fmla="*/ 1930 w 3281"/>
              <a:gd name="T45" fmla="*/ 1786 h 2847"/>
              <a:gd name="T46" fmla="*/ 1785 w 3281"/>
              <a:gd name="T47" fmla="*/ 1786 h 2847"/>
              <a:gd name="T48" fmla="*/ 1785 w 3281"/>
              <a:gd name="T49" fmla="*/ 1930 h 2847"/>
              <a:gd name="T50" fmla="*/ 2075 w 3281"/>
              <a:gd name="T51" fmla="*/ 2220 h 2847"/>
              <a:gd name="T52" fmla="*/ 1930 w 3281"/>
              <a:gd name="T53" fmla="*/ 2365 h 2847"/>
              <a:gd name="T54" fmla="*/ 1496 w 3281"/>
              <a:gd name="T55" fmla="*/ 1930 h 2847"/>
              <a:gd name="T56" fmla="*/ 1351 w 3281"/>
              <a:gd name="T57" fmla="*/ 1930 h 2847"/>
              <a:gd name="T58" fmla="*/ 1351 w 3281"/>
              <a:gd name="T59" fmla="*/ 2075 h 2847"/>
              <a:gd name="T60" fmla="*/ 1785 w 3281"/>
              <a:gd name="T61" fmla="*/ 2510 h 2847"/>
              <a:gd name="T62" fmla="*/ 1713 w 3281"/>
              <a:gd name="T63" fmla="*/ 2582 h 2847"/>
              <a:gd name="T64" fmla="*/ 1568 w 3281"/>
              <a:gd name="T65" fmla="*/ 2582 h 2847"/>
              <a:gd name="T66" fmla="*/ 265 w 3281"/>
              <a:gd name="T67" fmla="*/ 1279 h 2847"/>
              <a:gd name="T68" fmla="*/ 265 w 3281"/>
              <a:gd name="T69" fmla="*/ 1134 h 2847"/>
              <a:gd name="T70" fmla="*/ 1134 w 3281"/>
              <a:gd name="T71" fmla="*/ 265 h 2847"/>
              <a:gd name="T72" fmla="*/ 1278 w 3281"/>
              <a:gd name="T73" fmla="*/ 265 h 2847"/>
              <a:gd name="T74" fmla="*/ 1640 w 3281"/>
              <a:gd name="T75" fmla="*/ 627 h 2847"/>
              <a:gd name="T76" fmla="*/ 1496 w 3281"/>
              <a:gd name="T77" fmla="*/ 772 h 2847"/>
              <a:gd name="T78" fmla="*/ 1496 w 3281"/>
              <a:gd name="T79" fmla="*/ 1206 h 2847"/>
              <a:gd name="T80" fmla="*/ 1640 w 3281"/>
              <a:gd name="T81" fmla="*/ 1351 h 2847"/>
              <a:gd name="T82" fmla="*/ 2075 w 3281"/>
              <a:gd name="T83" fmla="*/ 1351 h 2847"/>
              <a:gd name="T84" fmla="*/ 2220 w 3281"/>
              <a:gd name="T85" fmla="*/ 1206 h 2847"/>
              <a:gd name="T86" fmla="*/ 2582 w 3281"/>
              <a:gd name="T87" fmla="*/ 1568 h 2847"/>
              <a:gd name="T88" fmla="*/ 2582 w 3281"/>
              <a:gd name="T89" fmla="*/ 1713 h 2847"/>
              <a:gd name="T90" fmla="*/ 3016 w 3281"/>
              <a:gd name="T91" fmla="*/ 1279 h 2847"/>
              <a:gd name="T92" fmla="*/ 2799 w 3281"/>
              <a:gd name="T93" fmla="*/ 1496 h 2847"/>
              <a:gd name="T94" fmla="*/ 2582 w 3281"/>
              <a:gd name="T95" fmla="*/ 1279 h 2847"/>
              <a:gd name="T96" fmla="*/ 2292 w 3281"/>
              <a:gd name="T97" fmla="*/ 989 h 2847"/>
              <a:gd name="T98" fmla="*/ 2147 w 3281"/>
              <a:gd name="T99" fmla="*/ 989 h 2847"/>
              <a:gd name="T100" fmla="*/ 2075 w 3281"/>
              <a:gd name="T101" fmla="*/ 1062 h 2847"/>
              <a:gd name="T102" fmla="*/ 1930 w 3281"/>
              <a:gd name="T103" fmla="*/ 1206 h 2847"/>
              <a:gd name="T104" fmla="*/ 1785 w 3281"/>
              <a:gd name="T105" fmla="*/ 1206 h 2847"/>
              <a:gd name="T106" fmla="*/ 1640 w 3281"/>
              <a:gd name="T107" fmla="*/ 1062 h 2847"/>
              <a:gd name="T108" fmla="*/ 1640 w 3281"/>
              <a:gd name="T109" fmla="*/ 917 h 2847"/>
              <a:gd name="T110" fmla="*/ 1785 w 3281"/>
              <a:gd name="T111" fmla="*/ 772 h 2847"/>
              <a:gd name="T112" fmla="*/ 2147 w 3281"/>
              <a:gd name="T113" fmla="*/ 410 h 2847"/>
              <a:gd name="T114" fmla="*/ 2292 w 3281"/>
              <a:gd name="T115" fmla="*/ 410 h 2847"/>
              <a:gd name="T116" fmla="*/ 2437 w 3281"/>
              <a:gd name="T117" fmla="*/ 555 h 2847"/>
              <a:gd name="T118" fmla="*/ 3016 w 3281"/>
              <a:gd name="T119" fmla="*/ 1134 h 2847"/>
              <a:gd name="T120" fmla="*/ 3016 w 3281"/>
              <a:gd name="T121" fmla="*/ 1279 h 2847"/>
              <a:gd name="T122" fmla="*/ 3016 w 3281"/>
              <a:gd name="T123" fmla="*/ 1279 h 2847"/>
              <a:gd name="T124" fmla="*/ 3016 w 3281"/>
              <a:gd name="T125" fmla="*/ 1279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1" h="2847">
                <a:moveTo>
                  <a:pt x="2147" y="989"/>
                </a:moveTo>
                <a:cubicBezTo>
                  <a:pt x="2147" y="989"/>
                  <a:pt x="2147" y="989"/>
                  <a:pt x="2147" y="989"/>
                </a:cubicBezTo>
                <a:moveTo>
                  <a:pt x="3161" y="989"/>
                </a:moveTo>
                <a:cubicBezTo>
                  <a:pt x="2437" y="265"/>
                  <a:pt x="2437" y="265"/>
                  <a:pt x="2437" y="265"/>
                </a:cubicBezTo>
                <a:cubicBezTo>
                  <a:pt x="2317" y="145"/>
                  <a:pt x="2122" y="145"/>
                  <a:pt x="2002" y="265"/>
                </a:cubicBezTo>
                <a:cubicBezTo>
                  <a:pt x="1785" y="482"/>
                  <a:pt x="1785" y="482"/>
                  <a:pt x="1785" y="482"/>
                </a:cubicBezTo>
                <a:cubicBezTo>
                  <a:pt x="1423" y="120"/>
                  <a:pt x="1423" y="120"/>
                  <a:pt x="1423" y="120"/>
                </a:cubicBezTo>
                <a:cubicBezTo>
                  <a:pt x="1303" y="0"/>
                  <a:pt x="1109" y="0"/>
                  <a:pt x="989" y="120"/>
                </a:cubicBezTo>
                <a:cubicBezTo>
                  <a:pt x="120" y="989"/>
                  <a:pt x="120" y="989"/>
                  <a:pt x="120" y="989"/>
                </a:cubicBezTo>
                <a:cubicBezTo>
                  <a:pt x="0" y="1109"/>
                  <a:pt x="0" y="1304"/>
                  <a:pt x="120" y="1424"/>
                </a:cubicBezTo>
                <a:cubicBezTo>
                  <a:pt x="1423" y="2727"/>
                  <a:pt x="1423" y="2727"/>
                  <a:pt x="1423" y="2727"/>
                </a:cubicBezTo>
                <a:cubicBezTo>
                  <a:pt x="1543" y="2847"/>
                  <a:pt x="1738" y="2847"/>
                  <a:pt x="1858" y="2727"/>
                </a:cubicBezTo>
                <a:cubicBezTo>
                  <a:pt x="2944" y="1641"/>
                  <a:pt x="2944" y="1641"/>
                  <a:pt x="2944" y="1641"/>
                </a:cubicBezTo>
                <a:cubicBezTo>
                  <a:pt x="3161" y="1424"/>
                  <a:pt x="3161" y="1424"/>
                  <a:pt x="3161" y="1424"/>
                </a:cubicBezTo>
                <a:cubicBezTo>
                  <a:pt x="3281" y="1304"/>
                  <a:pt x="3281" y="1109"/>
                  <a:pt x="3161" y="989"/>
                </a:cubicBezTo>
                <a:close/>
                <a:moveTo>
                  <a:pt x="2582" y="1713"/>
                </a:moveTo>
                <a:cubicBezTo>
                  <a:pt x="2509" y="1786"/>
                  <a:pt x="2509" y="1786"/>
                  <a:pt x="2509" y="1786"/>
                </a:cubicBezTo>
                <a:cubicBezTo>
                  <a:pt x="2365" y="1641"/>
                  <a:pt x="2365" y="1641"/>
                  <a:pt x="2365" y="1641"/>
                </a:cubicBezTo>
                <a:cubicBezTo>
                  <a:pt x="2325" y="1601"/>
                  <a:pt x="2260" y="1601"/>
                  <a:pt x="2220" y="1641"/>
                </a:cubicBezTo>
                <a:cubicBezTo>
                  <a:pt x="2180" y="1681"/>
                  <a:pt x="2180" y="1746"/>
                  <a:pt x="2220" y="1786"/>
                </a:cubicBezTo>
                <a:cubicBezTo>
                  <a:pt x="2365" y="1930"/>
                  <a:pt x="2365" y="1930"/>
                  <a:pt x="2365" y="1930"/>
                </a:cubicBezTo>
                <a:cubicBezTo>
                  <a:pt x="2220" y="2075"/>
                  <a:pt x="2220" y="2075"/>
                  <a:pt x="2220" y="2075"/>
                </a:cubicBezTo>
                <a:cubicBezTo>
                  <a:pt x="1930" y="1786"/>
                  <a:pt x="1930" y="1786"/>
                  <a:pt x="1930" y="1786"/>
                </a:cubicBezTo>
                <a:cubicBezTo>
                  <a:pt x="1890" y="1746"/>
                  <a:pt x="1825" y="1746"/>
                  <a:pt x="1785" y="1786"/>
                </a:cubicBezTo>
                <a:cubicBezTo>
                  <a:pt x="1745" y="1826"/>
                  <a:pt x="1745" y="1890"/>
                  <a:pt x="1785" y="1930"/>
                </a:cubicBezTo>
                <a:cubicBezTo>
                  <a:pt x="2075" y="2220"/>
                  <a:pt x="2075" y="2220"/>
                  <a:pt x="2075" y="2220"/>
                </a:cubicBezTo>
                <a:cubicBezTo>
                  <a:pt x="1930" y="2365"/>
                  <a:pt x="1930" y="2365"/>
                  <a:pt x="1930" y="2365"/>
                </a:cubicBezTo>
                <a:cubicBezTo>
                  <a:pt x="1496" y="1930"/>
                  <a:pt x="1496" y="1930"/>
                  <a:pt x="1496" y="1930"/>
                </a:cubicBezTo>
                <a:cubicBezTo>
                  <a:pt x="1456" y="1890"/>
                  <a:pt x="1391" y="1890"/>
                  <a:pt x="1351" y="1930"/>
                </a:cubicBezTo>
                <a:cubicBezTo>
                  <a:pt x="1311" y="1970"/>
                  <a:pt x="1311" y="2035"/>
                  <a:pt x="1351" y="2075"/>
                </a:cubicBezTo>
                <a:cubicBezTo>
                  <a:pt x="1785" y="2510"/>
                  <a:pt x="1785" y="2510"/>
                  <a:pt x="1785" y="2510"/>
                </a:cubicBezTo>
                <a:cubicBezTo>
                  <a:pt x="1713" y="2582"/>
                  <a:pt x="1713" y="2582"/>
                  <a:pt x="1713" y="2582"/>
                </a:cubicBezTo>
                <a:cubicBezTo>
                  <a:pt x="1673" y="2622"/>
                  <a:pt x="1608" y="2622"/>
                  <a:pt x="1568" y="2582"/>
                </a:cubicBezTo>
                <a:cubicBezTo>
                  <a:pt x="265" y="1279"/>
                  <a:pt x="265" y="1279"/>
                  <a:pt x="265" y="1279"/>
                </a:cubicBezTo>
                <a:cubicBezTo>
                  <a:pt x="225" y="1239"/>
                  <a:pt x="225" y="1174"/>
                  <a:pt x="265" y="1134"/>
                </a:cubicBezTo>
                <a:cubicBezTo>
                  <a:pt x="1134" y="265"/>
                  <a:pt x="1134" y="265"/>
                  <a:pt x="1134" y="265"/>
                </a:cubicBezTo>
                <a:cubicBezTo>
                  <a:pt x="1174" y="225"/>
                  <a:pt x="1238" y="225"/>
                  <a:pt x="1278" y="265"/>
                </a:cubicBezTo>
                <a:cubicBezTo>
                  <a:pt x="1640" y="627"/>
                  <a:pt x="1640" y="627"/>
                  <a:pt x="1640" y="627"/>
                </a:cubicBezTo>
                <a:cubicBezTo>
                  <a:pt x="1496" y="772"/>
                  <a:pt x="1496" y="772"/>
                  <a:pt x="1496" y="772"/>
                </a:cubicBezTo>
                <a:cubicBezTo>
                  <a:pt x="1376" y="892"/>
                  <a:pt x="1376" y="1086"/>
                  <a:pt x="1496" y="1206"/>
                </a:cubicBezTo>
                <a:cubicBezTo>
                  <a:pt x="1640" y="1351"/>
                  <a:pt x="1640" y="1351"/>
                  <a:pt x="1640" y="1351"/>
                </a:cubicBezTo>
                <a:cubicBezTo>
                  <a:pt x="1760" y="1471"/>
                  <a:pt x="1955" y="1471"/>
                  <a:pt x="2075" y="1351"/>
                </a:cubicBezTo>
                <a:cubicBezTo>
                  <a:pt x="2220" y="1206"/>
                  <a:pt x="2220" y="1206"/>
                  <a:pt x="2220" y="1206"/>
                </a:cubicBezTo>
                <a:cubicBezTo>
                  <a:pt x="2582" y="1568"/>
                  <a:pt x="2582" y="1568"/>
                  <a:pt x="2582" y="1568"/>
                </a:cubicBezTo>
                <a:cubicBezTo>
                  <a:pt x="2622" y="1608"/>
                  <a:pt x="2622" y="1673"/>
                  <a:pt x="2582" y="1713"/>
                </a:cubicBezTo>
                <a:close/>
                <a:moveTo>
                  <a:pt x="3016" y="1279"/>
                </a:moveTo>
                <a:cubicBezTo>
                  <a:pt x="2799" y="1496"/>
                  <a:pt x="2799" y="1496"/>
                  <a:pt x="2799" y="1496"/>
                </a:cubicBezTo>
                <a:cubicBezTo>
                  <a:pt x="2582" y="1279"/>
                  <a:pt x="2582" y="1279"/>
                  <a:pt x="2582" y="1279"/>
                </a:cubicBezTo>
                <a:cubicBezTo>
                  <a:pt x="2292" y="989"/>
                  <a:pt x="2292" y="989"/>
                  <a:pt x="2292" y="989"/>
                </a:cubicBezTo>
                <a:cubicBezTo>
                  <a:pt x="2252" y="949"/>
                  <a:pt x="2187" y="949"/>
                  <a:pt x="2147" y="989"/>
                </a:cubicBezTo>
                <a:cubicBezTo>
                  <a:pt x="2075" y="1062"/>
                  <a:pt x="2075" y="1062"/>
                  <a:pt x="2075" y="1062"/>
                </a:cubicBezTo>
                <a:cubicBezTo>
                  <a:pt x="1930" y="1206"/>
                  <a:pt x="1930" y="1206"/>
                  <a:pt x="1930" y="1206"/>
                </a:cubicBezTo>
                <a:cubicBezTo>
                  <a:pt x="1890" y="1246"/>
                  <a:pt x="1825" y="1246"/>
                  <a:pt x="1785" y="1206"/>
                </a:cubicBezTo>
                <a:cubicBezTo>
                  <a:pt x="1640" y="1062"/>
                  <a:pt x="1640" y="1062"/>
                  <a:pt x="1640" y="1062"/>
                </a:cubicBezTo>
                <a:cubicBezTo>
                  <a:pt x="1600" y="1022"/>
                  <a:pt x="1600" y="957"/>
                  <a:pt x="1640" y="917"/>
                </a:cubicBezTo>
                <a:cubicBezTo>
                  <a:pt x="1785" y="772"/>
                  <a:pt x="1785" y="772"/>
                  <a:pt x="1785" y="772"/>
                </a:cubicBezTo>
                <a:cubicBezTo>
                  <a:pt x="2147" y="410"/>
                  <a:pt x="2147" y="410"/>
                  <a:pt x="2147" y="410"/>
                </a:cubicBezTo>
                <a:cubicBezTo>
                  <a:pt x="2187" y="370"/>
                  <a:pt x="2252" y="370"/>
                  <a:pt x="2292" y="410"/>
                </a:cubicBezTo>
                <a:cubicBezTo>
                  <a:pt x="2437" y="555"/>
                  <a:pt x="2437" y="555"/>
                  <a:pt x="2437" y="555"/>
                </a:cubicBezTo>
                <a:cubicBezTo>
                  <a:pt x="3016" y="1134"/>
                  <a:pt x="3016" y="1134"/>
                  <a:pt x="3016" y="1134"/>
                </a:cubicBezTo>
                <a:cubicBezTo>
                  <a:pt x="3056" y="1174"/>
                  <a:pt x="3056" y="1239"/>
                  <a:pt x="3016" y="1279"/>
                </a:cubicBezTo>
                <a:close/>
                <a:moveTo>
                  <a:pt x="3016" y="1279"/>
                </a:moveTo>
                <a:cubicBezTo>
                  <a:pt x="3016" y="1279"/>
                  <a:pt x="3016" y="1279"/>
                  <a:pt x="3016" y="1279"/>
                </a:cubicBezTo>
              </a:path>
            </a:pathLst>
          </a:custGeom>
          <a:solidFill>
            <a:schemeClr val="bg1"/>
          </a:solidFill>
          <a:ln>
            <a:noFill/>
          </a:ln>
        </p:spPr>
        <p:txBody>
          <a:bodyPr vert="horz" wrap="square" lIns="91440" tIns="45720" rIns="91440" bIns="45720" numCol="1" anchor="t" anchorCtr="0" compatLnSpc="1"/>
          <a:lstStyle/>
          <a:p>
            <a:endParaRPr lang="zh-CN" altLang="en-US" sz="135"/>
          </a:p>
        </p:txBody>
      </p:sp>
      <p:sp>
        <p:nvSpPr>
          <p:cNvPr id="19" name="Freeform 73"/>
          <p:cNvSpPr>
            <a:spLocks noEditPoints="1"/>
          </p:cNvSpPr>
          <p:nvPr>
            <p:custDataLst>
              <p:tags r:id="rId6"/>
            </p:custDataLst>
          </p:nvPr>
        </p:nvSpPr>
        <p:spPr bwMode="auto">
          <a:xfrm>
            <a:off x="6376691" y="3953171"/>
            <a:ext cx="344478" cy="344320"/>
          </a:xfrm>
          <a:custGeom>
            <a:avLst/>
            <a:gdLst>
              <a:gd name="T0" fmla="*/ 1385 w 2870"/>
              <a:gd name="T1" fmla="*/ 2868 h 2869"/>
              <a:gd name="T2" fmla="*/ 1187 w 2870"/>
              <a:gd name="T3" fmla="*/ 2767 h 2869"/>
              <a:gd name="T4" fmla="*/ 680 w 2870"/>
              <a:gd name="T5" fmla="*/ 2560 h 2869"/>
              <a:gd name="T6" fmla="*/ 316 w 2870"/>
              <a:gd name="T7" fmla="*/ 2331 h 2869"/>
              <a:gd name="T8" fmla="*/ 390 w 2870"/>
              <a:gd name="T9" fmla="*/ 2013 h 2869"/>
              <a:gd name="T10" fmla="*/ 12 w 2870"/>
              <a:gd name="T11" fmla="*/ 1606 h 2869"/>
              <a:gd name="T12" fmla="*/ 10 w 2870"/>
              <a:gd name="T13" fmla="*/ 1278 h 2869"/>
              <a:gd name="T14" fmla="*/ 287 w 2870"/>
              <a:gd name="T15" fmla="*/ 1105 h 2869"/>
              <a:gd name="T16" fmla="*/ 308 w 2870"/>
              <a:gd name="T17" fmla="*/ 550 h 2869"/>
              <a:gd name="T18" fmla="*/ 669 w 2870"/>
              <a:gd name="T19" fmla="*/ 318 h 2869"/>
              <a:gd name="T20" fmla="*/ 1174 w 2870"/>
              <a:gd name="T21" fmla="*/ 106 h 2869"/>
              <a:gd name="T22" fmla="*/ 1485 w 2870"/>
              <a:gd name="T23" fmla="*/ 2 h 2869"/>
              <a:gd name="T24" fmla="*/ 1684 w 2870"/>
              <a:gd name="T25" fmla="*/ 103 h 2869"/>
              <a:gd name="T26" fmla="*/ 2190 w 2870"/>
              <a:gd name="T27" fmla="*/ 310 h 2869"/>
              <a:gd name="T28" fmla="*/ 2554 w 2870"/>
              <a:gd name="T29" fmla="*/ 539 h 2869"/>
              <a:gd name="T30" fmla="*/ 2480 w 2870"/>
              <a:gd name="T31" fmla="*/ 857 h 2869"/>
              <a:gd name="T32" fmla="*/ 2859 w 2870"/>
              <a:gd name="T33" fmla="*/ 1264 h 2869"/>
              <a:gd name="T34" fmla="*/ 2860 w 2870"/>
              <a:gd name="T35" fmla="*/ 1592 h 2869"/>
              <a:gd name="T36" fmla="*/ 2583 w 2870"/>
              <a:gd name="T37" fmla="*/ 1765 h 2869"/>
              <a:gd name="T38" fmla="*/ 2563 w 2870"/>
              <a:gd name="T39" fmla="*/ 2320 h 2869"/>
              <a:gd name="T40" fmla="*/ 2201 w 2870"/>
              <a:gd name="T41" fmla="*/ 2552 h 2869"/>
              <a:gd name="T42" fmla="*/ 1696 w 2870"/>
              <a:gd name="T43" fmla="*/ 2764 h 2869"/>
              <a:gd name="T44" fmla="*/ 1436 w 2870"/>
              <a:gd name="T45" fmla="*/ 2869 h 2869"/>
              <a:gd name="T46" fmla="*/ 1392 w 2870"/>
              <a:gd name="T47" fmla="*/ 2663 h 2869"/>
              <a:gd name="T48" fmla="*/ 2021 w 2870"/>
              <a:gd name="T49" fmla="*/ 2275 h 2869"/>
              <a:gd name="T50" fmla="*/ 2353 w 2870"/>
              <a:gd name="T51" fmla="*/ 2252 h 2869"/>
              <a:gd name="T52" fmla="*/ 2662 w 2870"/>
              <a:gd name="T53" fmla="*/ 1494 h 2869"/>
              <a:gd name="T54" fmla="*/ 2662 w 2870"/>
              <a:gd name="T55" fmla="*/ 1364 h 2869"/>
              <a:gd name="T56" fmla="*/ 2345 w 2870"/>
              <a:gd name="T57" fmla="*/ 609 h 2869"/>
              <a:gd name="T58" fmla="*/ 1615 w 2870"/>
              <a:gd name="T59" fmla="*/ 427 h 2869"/>
              <a:gd name="T60" fmla="*/ 1478 w 2870"/>
              <a:gd name="T61" fmla="*/ 207 h 2869"/>
              <a:gd name="T62" fmla="*/ 850 w 2870"/>
              <a:gd name="T63" fmla="*/ 595 h 2869"/>
              <a:gd name="T64" fmla="*/ 517 w 2870"/>
              <a:gd name="T65" fmla="*/ 618 h 2869"/>
              <a:gd name="T66" fmla="*/ 208 w 2870"/>
              <a:gd name="T67" fmla="*/ 1376 h 2869"/>
              <a:gd name="T68" fmla="*/ 208 w 2870"/>
              <a:gd name="T69" fmla="*/ 1506 h 2869"/>
              <a:gd name="T70" fmla="*/ 525 w 2870"/>
              <a:gd name="T71" fmla="*/ 2261 h 2869"/>
              <a:gd name="T72" fmla="*/ 1255 w 2870"/>
              <a:gd name="T73" fmla="*/ 2443 h 2869"/>
              <a:gd name="T74" fmla="*/ 1435 w 2870"/>
              <a:gd name="T75" fmla="*/ 2049 h 2869"/>
              <a:gd name="T76" fmla="*/ 1435 w 2870"/>
              <a:gd name="T77" fmla="*/ 821 h 2869"/>
              <a:gd name="T78" fmla="*/ 1435 w 2870"/>
              <a:gd name="T79" fmla="*/ 2049 h 2869"/>
              <a:gd name="T80" fmla="*/ 1025 w 2870"/>
              <a:gd name="T81" fmla="*/ 1435 h 2869"/>
              <a:gd name="T82" fmla="*/ 1845 w 2870"/>
              <a:gd name="T83" fmla="*/ 1435 h 2869"/>
              <a:gd name="T84" fmla="*/ 1435 w 2870"/>
              <a:gd name="T85" fmla="*/ 1025 h 2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0" h="2869">
                <a:moveTo>
                  <a:pt x="1436" y="2869"/>
                </a:moveTo>
                <a:cubicBezTo>
                  <a:pt x="1419" y="2869"/>
                  <a:pt x="1402" y="2868"/>
                  <a:pt x="1385" y="2868"/>
                </a:cubicBezTo>
                <a:cubicBezTo>
                  <a:pt x="1349" y="2866"/>
                  <a:pt x="1313" y="2864"/>
                  <a:pt x="1278" y="2860"/>
                </a:cubicBezTo>
                <a:cubicBezTo>
                  <a:pt x="1229" y="2855"/>
                  <a:pt x="1191" y="2815"/>
                  <a:pt x="1187" y="2767"/>
                </a:cubicBezTo>
                <a:cubicBezTo>
                  <a:pt x="1181" y="2697"/>
                  <a:pt x="1153" y="2634"/>
                  <a:pt x="1105" y="2583"/>
                </a:cubicBezTo>
                <a:cubicBezTo>
                  <a:pt x="992" y="2461"/>
                  <a:pt x="805" y="2451"/>
                  <a:pt x="680" y="2560"/>
                </a:cubicBezTo>
                <a:cubicBezTo>
                  <a:pt x="643" y="2592"/>
                  <a:pt x="588" y="2593"/>
                  <a:pt x="550" y="2563"/>
                </a:cubicBezTo>
                <a:cubicBezTo>
                  <a:pt x="463" y="2495"/>
                  <a:pt x="385" y="2417"/>
                  <a:pt x="316" y="2331"/>
                </a:cubicBezTo>
                <a:cubicBezTo>
                  <a:pt x="286" y="2293"/>
                  <a:pt x="286" y="2238"/>
                  <a:pt x="318" y="2201"/>
                </a:cubicBezTo>
                <a:cubicBezTo>
                  <a:pt x="363" y="2148"/>
                  <a:pt x="388" y="2083"/>
                  <a:pt x="390" y="2013"/>
                </a:cubicBezTo>
                <a:cubicBezTo>
                  <a:pt x="396" y="1847"/>
                  <a:pt x="271" y="1708"/>
                  <a:pt x="106" y="1696"/>
                </a:cubicBezTo>
                <a:cubicBezTo>
                  <a:pt x="57" y="1693"/>
                  <a:pt x="17" y="1655"/>
                  <a:pt x="12" y="1606"/>
                </a:cubicBezTo>
                <a:cubicBezTo>
                  <a:pt x="3" y="1533"/>
                  <a:pt x="0" y="1459"/>
                  <a:pt x="2" y="1385"/>
                </a:cubicBezTo>
                <a:cubicBezTo>
                  <a:pt x="4" y="1349"/>
                  <a:pt x="6" y="1313"/>
                  <a:pt x="10" y="1278"/>
                </a:cubicBezTo>
                <a:cubicBezTo>
                  <a:pt x="15" y="1229"/>
                  <a:pt x="55" y="1191"/>
                  <a:pt x="104" y="1187"/>
                </a:cubicBezTo>
                <a:cubicBezTo>
                  <a:pt x="173" y="1181"/>
                  <a:pt x="236" y="1153"/>
                  <a:pt x="287" y="1105"/>
                </a:cubicBezTo>
                <a:cubicBezTo>
                  <a:pt x="409" y="992"/>
                  <a:pt x="419" y="805"/>
                  <a:pt x="311" y="680"/>
                </a:cubicBezTo>
                <a:cubicBezTo>
                  <a:pt x="279" y="643"/>
                  <a:pt x="277" y="588"/>
                  <a:pt x="308" y="550"/>
                </a:cubicBezTo>
                <a:cubicBezTo>
                  <a:pt x="375" y="463"/>
                  <a:pt x="453" y="385"/>
                  <a:pt x="539" y="316"/>
                </a:cubicBezTo>
                <a:cubicBezTo>
                  <a:pt x="577" y="285"/>
                  <a:pt x="632" y="286"/>
                  <a:pt x="669" y="318"/>
                </a:cubicBezTo>
                <a:cubicBezTo>
                  <a:pt x="722" y="363"/>
                  <a:pt x="787" y="388"/>
                  <a:pt x="857" y="390"/>
                </a:cubicBezTo>
                <a:cubicBezTo>
                  <a:pt x="1026" y="398"/>
                  <a:pt x="1162" y="271"/>
                  <a:pt x="1174" y="106"/>
                </a:cubicBezTo>
                <a:cubicBezTo>
                  <a:pt x="1177" y="57"/>
                  <a:pt x="1215" y="17"/>
                  <a:pt x="1264" y="12"/>
                </a:cubicBezTo>
                <a:cubicBezTo>
                  <a:pt x="1337" y="3"/>
                  <a:pt x="1411" y="0"/>
                  <a:pt x="1485" y="2"/>
                </a:cubicBezTo>
                <a:cubicBezTo>
                  <a:pt x="1521" y="4"/>
                  <a:pt x="1557" y="6"/>
                  <a:pt x="1593" y="10"/>
                </a:cubicBezTo>
                <a:cubicBezTo>
                  <a:pt x="1641" y="15"/>
                  <a:pt x="1679" y="55"/>
                  <a:pt x="1684" y="103"/>
                </a:cubicBezTo>
                <a:cubicBezTo>
                  <a:pt x="1689" y="173"/>
                  <a:pt x="1717" y="236"/>
                  <a:pt x="1765" y="287"/>
                </a:cubicBezTo>
                <a:cubicBezTo>
                  <a:pt x="1878" y="409"/>
                  <a:pt x="2065" y="419"/>
                  <a:pt x="2190" y="310"/>
                </a:cubicBezTo>
                <a:cubicBezTo>
                  <a:pt x="2227" y="278"/>
                  <a:pt x="2282" y="277"/>
                  <a:pt x="2321" y="307"/>
                </a:cubicBezTo>
                <a:cubicBezTo>
                  <a:pt x="2407" y="375"/>
                  <a:pt x="2485" y="453"/>
                  <a:pt x="2554" y="539"/>
                </a:cubicBezTo>
                <a:cubicBezTo>
                  <a:pt x="2585" y="577"/>
                  <a:pt x="2584" y="632"/>
                  <a:pt x="2552" y="669"/>
                </a:cubicBezTo>
                <a:cubicBezTo>
                  <a:pt x="2507" y="722"/>
                  <a:pt x="2482" y="787"/>
                  <a:pt x="2480" y="857"/>
                </a:cubicBezTo>
                <a:cubicBezTo>
                  <a:pt x="2474" y="1023"/>
                  <a:pt x="2599" y="1162"/>
                  <a:pt x="2764" y="1174"/>
                </a:cubicBezTo>
                <a:cubicBezTo>
                  <a:pt x="2813" y="1177"/>
                  <a:pt x="2853" y="1215"/>
                  <a:pt x="2859" y="1264"/>
                </a:cubicBezTo>
                <a:cubicBezTo>
                  <a:pt x="2867" y="1336"/>
                  <a:pt x="2870" y="1411"/>
                  <a:pt x="2868" y="1485"/>
                </a:cubicBezTo>
                <a:cubicBezTo>
                  <a:pt x="2866" y="1521"/>
                  <a:pt x="2864" y="1557"/>
                  <a:pt x="2860" y="1592"/>
                </a:cubicBezTo>
                <a:cubicBezTo>
                  <a:pt x="2855" y="1641"/>
                  <a:pt x="2815" y="1679"/>
                  <a:pt x="2767" y="1683"/>
                </a:cubicBezTo>
                <a:cubicBezTo>
                  <a:pt x="2697" y="1689"/>
                  <a:pt x="2634" y="1717"/>
                  <a:pt x="2583" y="1765"/>
                </a:cubicBezTo>
                <a:cubicBezTo>
                  <a:pt x="2461" y="1878"/>
                  <a:pt x="2451" y="2065"/>
                  <a:pt x="2560" y="2190"/>
                </a:cubicBezTo>
                <a:cubicBezTo>
                  <a:pt x="2592" y="2227"/>
                  <a:pt x="2593" y="2282"/>
                  <a:pt x="2563" y="2320"/>
                </a:cubicBezTo>
                <a:cubicBezTo>
                  <a:pt x="2495" y="2407"/>
                  <a:pt x="2417" y="2485"/>
                  <a:pt x="2331" y="2554"/>
                </a:cubicBezTo>
                <a:cubicBezTo>
                  <a:pt x="2293" y="2585"/>
                  <a:pt x="2238" y="2584"/>
                  <a:pt x="2201" y="2552"/>
                </a:cubicBezTo>
                <a:cubicBezTo>
                  <a:pt x="2148" y="2507"/>
                  <a:pt x="2083" y="2482"/>
                  <a:pt x="2013" y="2480"/>
                </a:cubicBezTo>
                <a:cubicBezTo>
                  <a:pt x="1844" y="2472"/>
                  <a:pt x="1708" y="2599"/>
                  <a:pt x="1696" y="2764"/>
                </a:cubicBezTo>
                <a:cubicBezTo>
                  <a:pt x="1693" y="2813"/>
                  <a:pt x="1655" y="2853"/>
                  <a:pt x="1606" y="2858"/>
                </a:cubicBezTo>
                <a:cubicBezTo>
                  <a:pt x="1550" y="2865"/>
                  <a:pt x="1493" y="2869"/>
                  <a:pt x="1436" y="2869"/>
                </a:cubicBezTo>
                <a:close/>
                <a:moveTo>
                  <a:pt x="1376" y="2662"/>
                </a:moveTo>
                <a:cubicBezTo>
                  <a:pt x="1381" y="2663"/>
                  <a:pt x="1387" y="2663"/>
                  <a:pt x="1392" y="2663"/>
                </a:cubicBezTo>
                <a:cubicBezTo>
                  <a:pt x="1430" y="2664"/>
                  <a:pt x="1468" y="2664"/>
                  <a:pt x="1506" y="2662"/>
                </a:cubicBezTo>
                <a:cubicBezTo>
                  <a:pt x="1563" y="2431"/>
                  <a:pt x="1772" y="2267"/>
                  <a:pt x="2021" y="2275"/>
                </a:cubicBezTo>
                <a:cubicBezTo>
                  <a:pt x="2105" y="2278"/>
                  <a:pt x="2188" y="2302"/>
                  <a:pt x="2261" y="2345"/>
                </a:cubicBezTo>
                <a:cubicBezTo>
                  <a:pt x="2293" y="2316"/>
                  <a:pt x="2324" y="2285"/>
                  <a:pt x="2353" y="2252"/>
                </a:cubicBezTo>
                <a:cubicBezTo>
                  <a:pt x="2230" y="2049"/>
                  <a:pt x="2263" y="1783"/>
                  <a:pt x="2443" y="1615"/>
                </a:cubicBezTo>
                <a:cubicBezTo>
                  <a:pt x="2505" y="1557"/>
                  <a:pt x="2581" y="1516"/>
                  <a:pt x="2662" y="1494"/>
                </a:cubicBezTo>
                <a:cubicBezTo>
                  <a:pt x="2663" y="1489"/>
                  <a:pt x="2663" y="1483"/>
                  <a:pt x="2663" y="1478"/>
                </a:cubicBezTo>
                <a:cubicBezTo>
                  <a:pt x="2664" y="1440"/>
                  <a:pt x="2664" y="1402"/>
                  <a:pt x="2662" y="1364"/>
                </a:cubicBezTo>
                <a:cubicBezTo>
                  <a:pt x="2431" y="1307"/>
                  <a:pt x="2267" y="1096"/>
                  <a:pt x="2275" y="850"/>
                </a:cubicBezTo>
                <a:cubicBezTo>
                  <a:pt x="2278" y="765"/>
                  <a:pt x="2302" y="682"/>
                  <a:pt x="2345" y="609"/>
                </a:cubicBezTo>
                <a:cubicBezTo>
                  <a:pt x="2316" y="577"/>
                  <a:pt x="2285" y="546"/>
                  <a:pt x="2252" y="517"/>
                </a:cubicBezTo>
                <a:cubicBezTo>
                  <a:pt x="2049" y="640"/>
                  <a:pt x="1783" y="607"/>
                  <a:pt x="1615" y="427"/>
                </a:cubicBezTo>
                <a:cubicBezTo>
                  <a:pt x="1556" y="364"/>
                  <a:pt x="1515" y="289"/>
                  <a:pt x="1494" y="208"/>
                </a:cubicBezTo>
                <a:cubicBezTo>
                  <a:pt x="1489" y="207"/>
                  <a:pt x="1483" y="207"/>
                  <a:pt x="1478" y="207"/>
                </a:cubicBezTo>
                <a:cubicBezTo>
                  <a:pt x="1440" y="206"/>
                  <a:pt x="1402" y="206"/>
                  <a:pt x="1364" y="208"/>
                </a:cubicBezTo>
                <a:cubicBezTo>
                  <a:pt x="1307" y="439"/>
                  <a:pt x="1099" y="603"/>
                  <a:pt x="850" y="595"/>
                </a:cubicBezTo>
                <a:cubicBezTo>
                  <a:pt x="763" y="592"/>
                  <a:pt x="682" y="568"/>
                  <a:pt x="609" y="525"/>
                </a:cubicBezTo>
                <a:cubicBezTo>
                  <a:pt x="577" y="555"/>
                  <a:pt x="546" y="585"/>
                  <a:pt x="517" y="618"/>
                </a:cubicBezTo>
                <a:cubicBezTo>
                  <a:pt x="640" y="821"/>
                  <a:pt x="607" y="1087"/>
                  <a:pt x="427" y="1255"/>
                </a:cubicBezTo>
                <a:cubicBezTo>
                  <a:pt x="365" y="1313"/>
                  <a:pt x="289" y="1354"/>
                  <a:pt x="208" y="1376"/>
                </a:cubicBezTo>
                <a:cubicBezTo>
                  <a:pt x="208" y="1381"/>
                  <a:pt x="207" y="1387"/>
                  <a:pt x="207" y="1392"/>
                </a:cubicBezTo>
                <a:cubicBezTo>
                  <a:pt x="206" y="1430"/>
                  <a:pt x="206" y="1468"/>
                  <a:pt x="208" y="1506"/>
                </a:cubicBezTo>
                <a:cubicBezTo>
                  <a:pt x="439" y="1563"/>
                  <a:pt x="603" y="1774"/>
                  <a:pt x="595" y="2020"/>
                </a:cubicBezTo>
                <a:cubicBezTo>
                  <a:pt x="592" y="2107"/>
                  <a:pt x="568" y="2188"/>
                  <a:pt x="525" y="2261"/>
                </a:cubicBezTo>
                <a:cubicBezTo>
                  <a:pt x="555" y="2293"/>
                  <a:pt x="585" y="2324"/>
                  <a:pt x="618" y="2353"/>
                </a:cubicBezTo>
                <a:cubicBezTo>
                  <a:pt x="822" y="2230"/>
                  <a:pt x="1087" y="2263"/>
                  <a:pt x="1255" y="2443"/>
                </a:cubicBezTo>
                <a:cubicBezTo>
                  <a:pt x="1314" y="2506"/>
                  <a:pt x="1355" y="2581"/>
                  <a:pt x="1376" y="2662"/>
                </a:cubicBezTo>
                <a:close/>
                <a:moveTo>
                  <a:pt x="1435" y="2049"/>
                </a:moveTo>
                <a:cubicBezTo>
                  <a:pt x="1096" y="2049"/>
                  <a:pt x="821" y="1774"/>
                  <a:pt x="821" y="1435"/>
                </a:cubicBezTo>
                <a:cubicBezTo>
                  <a:pt x="821" y="1096"/>
                  <a:pt x="1096" y="821"/>
                  <a:pt x="1435" y="821"/>
                </a:cubicBezTo>
                <a:cubicBezTo>
                  <a:pt x="1774" y="821"/>
                  <a:pt x="2049" y="1096"/>
                  <a:pt x="2049" y="1435"/>
                </a:cubicBezTo>
                <a:cubicBezTo>
                  <a:pt x="2049" y="1774"/>
                  <a:pt x="1774" y="2049"/>
                  <a:pt x="1435" y="2049"/>
                </a:cubicBezTo>
                <a:close/>
                <a:moveTo>
                  <a:pt x="1435" y="1025"/>
                </a:moveTo>
                <a:cubicBezTo>
                  <a:pt x="1209" y="1025"/>
                  <a:pt x="1025" y="1209"/>
                  <a:pt x="1025" y="1435"/>
                </a:cubicBezTo>
                <a:cubicBezTo>
                  <a:pt x="1025" y="1661"/>
                  <a:pt x="1209" y="1845"/>
                  <a:pt x="1435" y="1845"/>
                </a:cubicBezTo>
                <a:cubicBezTo>
                  <a:pt x="1661" y="1845"/>
                  <a:pt x="1845" y="1661"/>
                  <a:pt x="1845" y="1435"/>
                </a:cubicBezTo>
                <a:cubicBezTo>
                  <a:pt x="1845" y="1209"/>
                  <a:pt x="1661" y="1025"/>
                  <a:pt x="1435" y="1025"/>
                </a:cubicBezTo>
                <a:close/>
                <a:moveTo>
                  <a:pt x="1435" y="1025"/>
                </a:moveTo>
                <a:cubicBezTo>
                  <a:pt x="1435" y="1025"/>
                  <a:pt x="1435" y="1025"/>
                  <a:pt x="1435" y="1025"/>
                </a:cubicBezTo>
              </a:path>
            </a:pathLst>
          </a:custGeom>
          <a:solidFill>
            <a:schemeClr val="bg1"/>
          </a:solidFill>
          <a:ln>
            <a:noFill/>
          </a:ln>
        </p:spPr>
        <p:txBody>
          <a:bodyPr vert="horz" wrap="square" lIns="91440" tIns="45720" rIns="91440" bIns="45720" numCol="1" anchor="t" anchorCtr="0" compatLnSpc="1"/>
          <a:lstStyle/>
          <a:p>
            <a:endParaRPr lang="zh-CN" altLang="en-US" sz="135"/>
          </a:p>
        </p:txBody>
      </p:sp>
      <p:pic>
        <p:nvPicPr>
          <p:cNvPr id="6" name="图片 5" descr="校徽及标准字（彩色）"/>
          <p:cNvPicPr>
            <a:picLocks noChangeAspect="1"/>
          </p:cNvPicPr>
          <p:nvPr/>
        </p:nvPicPr>
        <p:blipFill>
          <a:blip r:embed="rId8"/>
          <a:stretch>
            <a:fillRect/>
          </a:stretch>
        </p:blipFill>
        <p:spPr>
          <a:xfrm>
            <a:off x="252095" y="295910"/>
            <a:ext cx="2711120" cy="720000"/>
          </a:xfrm>
          <a:prstGeom prst="rect">
            <a:avLst/>
          </a:prstGeom>
        </p:spPr>
      </p:pic>
      <p:pic>
        <p:nvPicPr>
          <p:cNvPr id="8" name="图片 7"/>
          <p:cNvPicPr>
            <a:picLocks noChangeAspect="1"/>
          </p:cNvPicPr>
          <p:nvPr/>
        </p:nvPicPr>
        <p:blipFill rotWithShape="1">
          <a:blip r:embed="rId9">
            <a:extLst>
              <a:ext uri="{28A0092B-C50C-407E-A947-70E740481C1C}">
                <a14:useLocalDpi xmlns:a14="http://schemas.microsoft.com/office/drawing/2010/main" val="0"/>
              </a:ext>
            </a:extLst>
          </a:blip>
          <a:srcRect l="8787" t="10784" r="14136"/>
          <a:stretch>
            <a:fillRect/>
          </a:stretch>
        </p:blipFill>
        <p:spPr>
          <a:xfrm>
            <a:off x="509905" y="1759585"/>
            <a:ext cx="5020945" cy="40201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991728" y="3768330"/>
            <a:ext cx="6054056" cy="2432444"/>
          </a:xfrm>
          <a:prstGeom prst="rect">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7" name="矩形 6"/>
          <p:cNvSpPr/>
          <p:nvPr>
            <p:custDataLst>
              <p:tags r:id="rId2"/>
            </p:custDataLst>
          </p:nvPr>
        </p:nvSpPr>
        <p:spPr>
          <a:xfrm>
            <a:off x="991728" y="1206498"/>
            <a:ext cx="6054056" cy="2432444"/>
          </a:xfrm>
          <a:prstGeom prst="rect">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36" name="文本框 35"/>
          <p:cNvSpPr txBox="1"/>
          <p:nvPr>
            <p:custDataLst>
              <p:tags r:id="rId3"/>
            </p:custDataLst>
          </p:nvPr>
        </p:nvSpPr>
        <p:spPr>
          <a:xfrm>
            <a:off x="1303020" y="4018280"/>
            <a:ext cx="5566410" cy="1979295"/>
          </a:xfrm>
          <a:prstGeom prst="rect">
            <a:avLst/>
          </a:prstGeom>
          <a:noFill/>
        </p:spPr>
        <p:txBody>
          <a:bodyPr wrap="square">
            <a:noAutofit/>
          </a:bodyPr>
          <a:lstStyle/>
          <a:p>
            <a:pPr marL="285750" indent="-285750">
              <a:lnSpc>
                <a:spcPct val="150000"/>
              </a:lnSpc>
              <a:spcBef>
                <a:spcPct val="20000"/>
              </a:spcBef>
              <a:buFont typeface="Wingdings" panose="05000000000000000000" charset="0"/>
              <a:buChar char="l"/>
            </a:pPr>
            <a:r>
              <a:rPr lang="zh-CN" altLang="en-US" dirty="0">
                <a:solidFill>
                  <a:schemeClr val="bg1"/>
                </a:solidFill>
                <a:latin typeface="微软雅黑" panose="020B0503020204020204" charset="-122"/>
                <a:ea typeface="微软雅黑" panose="020B0503020204020204" charset="-122"/>
                <a:sym typeface="宋体" panose="02010600030101010101" pitchFamily="2" charset="-122"/>
              </a:rPr>
              <a:t>国际政治行为体的特征：</a:t>
            </a:r>
          </a:p>
          <a:p>
            <a:pPr>
              <a:lnSpc>
                <a:spcPct val="150000"/>
              </a:lnSpc>
              <a:spcBef>
                <a:spcPct val="20000"/>
              </a:spcBef>
              <a:buFont typeface="Wingdings" panose="05000000000000000000" pitchFamily="2" charset="2"/>
              <a:buChar char="Ø"/>
            </a:pPr>
            <a:r>
              <a:rPr lang="zh-CN" altLang="en-US" dirty="0">
                <a:solidFill>
                  <a:schemeClr val="bg1"/>
                </a:solidFill>
                <a:latin typeface="微软雅黑" panose="020B0503020204020204" charset="-122"/>
                <a:ea typeface="微软雅黑" panose="020B0503020204020204" charset="-122"/>
                <a:sym typeface="宋体" panose="02010600030101010101" pitchFamily="2" charset="-122"/>
              </a:rPr>
              <a:t>第一，国际政治行为体具有特定的利益要求。</a:t>
            </a:r>
            <a:endParaRPr lang="en-US" altLang="zh-CN" dirty="0">
              <a:solidFill>
                <a:schemeClr val="bg1"/>
              </a:solidFill>
              <a:latin typeface="微软雅黑" panose="020B0503020204020204" charset="-122"/>
              <a:ea typeface="微软雅黑" panose="020B0503020204020204" charset="-122"/>
              <a:sym typeface="宋体" panose="02010600030101010101" pitchFamily="2" charset="-122"/>
            </a:endParaRPr>
          </a:p>
          <a:p>
            <a:pPr>
              <a:lnSpc>
                <a:spcPct val="150000"/>
              </a:lnSpc>
              <a:spcBef>
                <a:spcPct val="20000"/>
              </a:spcBef>
              <a:buFont typeface="Wingdings" panose="05000000000000000000" pitchFamily="2" charset="2"/>
              <a:buChar char="Ø"/>
            </a:pPr>
            <a:r>
              <a:rPr lang="zh-CN" altLang="en-US" dirty="0">
                <a:solidFill>
                  <a:schemeClr val="bg1"/>
                </a:solidFill>
                <a:latin typeface="微软雅黑" panose="020B0503020204020204" charset="-122"/>
                <a:ea typeface="微软雅黑" panose="020B0503020204020204" charset="-122"/>
                <a:sym typeface="+mn-ea"/>
              </a:rPr>
              <a:t>第二，国际政治行为体具有特定的组织实体形态。</a:t>
            </a:r>
            <a:endParaRPr lang="en-US" altLang="zh-CN" dirty="0">
              <a:solidFill>
                <a:schemeClr val="bg1"/>
              </a:solidFill>
              <a:latin typeface="微软雅黑" panose="020B0503020204020204" charset="-122"/>
              <a:ea typeface="微软雅黑" panose="020B0503020204020204" charset="-122"/>
            </a:endParaRPr>
          </a:p>
          <a:p>
            <a:pPr>
              <a:lnSpc>
                <a:spcPct val="150000"/>
              </a:lnSpc>
              <a:spcBef>
                <a:spcPct val="20000"/>
              </a:spcBef>
              <a:buFont typeface="Wingdings" panose="05000000000000000000" pitchFamily="2" charset="2"/>
              <a:buChar char="Ø"/>
            </a:pPr>
            <a:r>
              <a:rPr lang="zh-CN" altLang="en-US" dirty="0">
                <a:solidFill>
                  <a:schemeClr val="bg1"/>
                </a:solidFill>
                <a:latin typeface="微软雅黑" panose="020B0503020204020204" charset="-122"/>
                <a:ea typeface="微软雅黑" panose="020B0503020204020204" charset="-122"/>
                <a:sym typeface="+mn-ea"/>
              </a:rPr>
              <a:t>第三，国际政治行为体具有一定的行为能力。</a:t>
            </a:r>
            <a:endParaRPr lang="zh-CN" altLang="en-US" kern="100" dirty="0">
              <a:solidFill>
                <a:schemeClr val="bg1"/>
              </a:solidFill>
              <a:effectLst/>
              <a:latin typeface="微软雅黑" panose="020B0503020204020204" charset="-122"/>
              <a:ea typeface="微软雅黑" panose="020B0503020204020204" charset="-122"/>
              <a:cs typeface="阿里巴巴普惠体 R" panose="00020600040101010101" pitchFamily="18" charset="-122"/>
              <a:sym typeface="+mn-ea"/>
            </a:endParaRPr>
          </a:p>
        </p:txBody>
      </p:sp>
      <p:sp>
        <p:nvSpPr>
          <p:cNvPr id="37" name="文本框 36"/>
          <p:cNvSpPr txBox="1"/>
          <p:nvPr>
            <p:custDataLst>
              <p:tags r:id="rId4"/>
            </p:custDataLst>
          </p:nvPr>
        </p:nvSpPr>
        <p:spPr>
          <a:xfrm>
            <a:off x="1303020" y="1353185"/>
            <a:ext cx="5483860" cy="1857375"/>
          </a:xfrm>
          <a:prstGeom prst="rect">
            <a:avLst/>
          </a:prstGeom>
          <a:noFill/>
        </p:spPr>
        <p:txBody>
          <a:bodyPr wrap="square">
            <a:noAutofit/>
          </a:bodyPr>
          <a:lstStyle/>
          <a:p>
            <a:pPr marL="342900" indent="-342900">
              <a:lnSpc>
                <a:spcPct val="150000"/>
              </a:lnSpc>
              <a:buFont typeface="Wingdings" panose="05000000000000000000" pitchFamily="2" charset="2"/>
              <a:buChar char="l"/>
            </a:pPr>
            <a:r>
              <a:rPr lang="zh-CN" altLang="en-US" sz="2000" dirty="0">
                <a:solidFill>
                  <a:schemeClr val="bg1"/>
                </a:solidFill>
                <a:latin typeface="微软雅黑" panose="020B0503020204020204" charset="-122"/>
                <a:ea typeface="微软雅黑" panose="020B0503020204020204" charset="-122"/>
                <a:sym typeface="+mn-ea"/>
              </a:rPr>
              <a:t>国际政治行为体是国际政治的基本构成要素，是为了实现特定的利益和主张，具备国际行为能力而参与国际社会活动的实体，通常包括主权国家和国际组织等非国家行为体。</a:t>
            </a:r>
            <a:endParaRPr lang="zh-CN" altLang="en-US" sz="2000" kern="100" dirty="0">
              <a:solidFill>
                <a:schemeClr val="bg1"/>
              </a:solidFill>
              <a:effectLst/>
              <a:latin typeface="微软雅黑" panose="020B0503020204020204" charset="-122"/>
              <a:ea typeface="微软雅黑" panose="020B0503020204020204" charset="-122"/>
              <a:cs typeface="阿里巴巴普惠体 R" panose="00020600040101010101" pitchFamily="18" charset="-122"/>
              <a:sym typeface="+mn-ea"/>
            </a:endParaRPr>
          </a:p>
        </p:txBody>
      </p:sp>
      <p:pic>
        <p:nvPicPr>
          <p:cNvPr id="3" name="图片 2" descr="校徽及标准字（彩色）"/>
          <p:cNvPicPr>
            <a:picLocks noChangeAspect="1"/>
          </p:cNvPicPr>
          <p:nvPr/>
        </p:nvPicPr>
        <p:blipFill>
          <a:blip r:embed="rId6"/>
          <a:stretch>
            <a:fillRect/>
          </a:stretch>
        </p:blipFill>
        <p:spPr>
          <a:xfrm>
            <a:off x="252095" y="295910"/>
            <a:ext cx="2711120" cy="720000"/>
          </a:xfrm>
          <a:prstGeom prst="rect">
            <a:avLst/>
          </a:prstGeom>
        </p:spPr>
      </p:pic>
      <p:pic>
        <p:nvPicPr>
          <p:cNvPr id="5" name="图片 4"/>
          <p:cNvPicPr>
            <a:picLocks noChangeAspect="1"/>
          </p:cNvPicPr>
          <p:nvPr/>
        </p:nvPicPr>
        <p:blipFill>
          <a:blip r:embed="rId7"/>
          <a:srcRect r="6046"/>
          <a:stretch>
            <a:fillRect/>
          </a:stretch>
        </p:blipFill>
        <p:spPr>
          <a:xfrm>
            <a:off x="7218680" y="1917700"/>
            <a:ext cx="4666615" cy="386651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662940" y="1258570"/>
            <a:ext cx="1100582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charset="-122"/>
                <a:ea typeface="微软雅黑" panose="020B0503020204020204" charset="-122"/>
              </a:rPr>
              <a:t>国际政治行为体之间的政治关系构成国际政治的基本内容。</a:t>
            </a:r>
            <a:endParaRPr lang="en-US" altLang="zh-CN" sz="24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endParaRPr lang="en-US" altLang="zh-CN" sz="24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按照国际政治行为体的差异，国际政治关系可以划分为基本政治关系和派生政治关系。</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按照国际政治行为体之间关系的内容，政治关系可以分为利益关系、力量对比关系和相互作用关系三个层次。</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2450"/>
            <a:ext cx="5003800" cy="252031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7400" y="4362450"/>
            <a:ext cx="5054600" cy="252031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3800" y="4362450"/>
            <a:ext cx="2134235" cy="2520315"/>
          </a:xfrm>
          <a:prstGeom prst="rect">
            <a:avLst/>
          </a:prstGeom>
        </p:spPr>
      </p:pic>
      <p:pic>
        <p:nvPicPr>
          <p:cNvPr id="6" name="图片 5" descr="校徽及标准字（彩色）"/>
          <p:cNvPicPr>
            <a:picLocks noChangeAspect="1"/>
          </p:cNvPicPr>
          <p:nvPr/>
        </p:nvPicPr>
        <p:blipFill>
          <a:blip r:embed="rId6"/>
          <a:stretch>
            <a:fillRect/>
          </a:stretch>
        </p:blipFill>
        <p:spPr>
          <a:xfrm>
            <a:off x="252095" y="295910"/>
            <a:ext cx="2711120" cy="72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489813" y="1690218"/>
            <a:ext cx="5606167" cy="350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charset="-122"/>
                <a:ea typeface="微软雅黑" panose="020B0503020204020204" charset="-122"/>
              </a:rPr>
              <a:t>一般来说，国际政治行为体可以分为国家行为体和非国家行为体两大类。</a:t>
            </a:r>
            <a:endParaRPr lang="en-US" altLang="zh-CN" sz="24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国家行为体是独立的主权国家。</a:t>
            </a:r>
            <a:endParaRPr lang="en-US" altLang="zh-CN" sz="20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非国家行为体不拥有确定的领土和固定的居民，不具有主权国家的地位，包括国际组织、跨国公司等。</a:t>
            </a:r>
            <a:endParaRPr lang="en-US" altLang="zh-CN" sz="2000" dirty="0">
              <a:latin typeface="微软雅黑" panose="020B0503020204020204" charset="-122"/>
              <a:ea typeface="微软雅黑" panose="020B0503020204020204" charset="-122"/>
            </a:endParaRPr>
          </a:p>
        </p:txBody>
      </p:sp>
      <p:pic>
        <p:nvPicPr>
          <p:cNvPr id="6" name="图片 5" descr="校徽及标准字（彩色）"/>
          <p:cNvPicPr>
            <a:picLocks noChangeAspect="1"/>
          </p:cNvPicPr>
          <p:nvPr/>
        </p:nvPicPr>
        <p:blipFill>
          <a:blip r:embed="rId3"/>
          <a:stretch>
            <a:fillRect/>
          </a:stretch>
        </p:blipFill>
        <p:spPr>
          <a:xfrm>
            <a:off x="252095" y="295910"/>
            <a:ext cx="2711120" cy="720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505" y="2158365"/>
            <a:ext cx="5337175" cy="2935605"/>
          </a:xfrm>
          <a:prstGeom prst="rect">
            <a:avLst/>
          </a:prstGeom>
        </p:spPr>
      </p:pic>
      <p:sp>
        <p:nvSpPr>
          <p:cNvPr id="5" name="标题 1"/>
          <p:cNvSpPr>
            <a:spLocks noGrp="1" noChangeArrowheads="1"/>
          </p:cNvSpPr>
          <p:nvPr/>
        </p:nvSpPr>
        <p:spPr bwMode="auto">
          <a:xfrm>
            <a:off x="3324860" y="547370"/>
            <a:ext cx="833818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buClrTx/>
              <a:buSzTx/>
              <a:buFontTx/>
            </a:pPr>
            <a:r>
              <a:rPr lang="zh-CN" altLang="en-US" sz="3200" dirty="0">
                <a:solidFill>
                  <a:schemeClr val="tx2"/>
                </a:solidFill>
                <a:latin typeface="微软雅黑" panose="020B0503020204020204" charset="-122"/>
                <a:ea typeface="微软雅黑" panose="020B0503020204020204" charset="-122"/>
                <a:sym typeface="宋体" panose="02010600030101010101" pitchFamily="2" charset="-122"/>
              </a:rPr>
              <a:t>二、国际政治行为体</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4319905" y="1247140"/>
            <a:ext cx="7984490" cy="1377950"/>
          </a:xfrm>
        </p:spPr>
        <p:txBody>
          <a:bodyPr>
            <a:normAutofit fontScale="90000"/>
          </a:bodyPr>
          <a:lstStyle/>
          <a:p>
            <a:pPr>
              <a:lnSpc>
                <a:spcPct val="140000"/>
              </a:lnSpc>
            </a:pPr>
            <a:r>
              <a:rPr lang="zh-CN" altLang="en-US"/>
              <a:t>主权国家</a:t>
            </a:r>
            <a:br>
              <a:rPr lang="zh-CN" altLang="en-US"/>
            </a:br>
            <a:r>
              <a:rPr lang="zh-CN" altLang="en-US" sz="2000" dirty="0">
                <a:latin typeface="微软雅黑" panose="020B0503020204020204" charset="-122"/>
                <a:ea typeface="微软雅黑" panose="020B0503020204020204" charset="-122"/>
                <a:sym typeface="+mn-ea"/>
              </a:rPr>
              <a:t>主权国家是国际政治中最重要的行为体，是国际政治的主导力量。</a:t>
            </a:r>
          </a:p>
        </p:txBody>
      </p:sp>
      <p:sp>
        <p:nvSpPr>
          <p:cNvPr id="3" name="矩形 2"/>
          <p:cNvSpPr/>
          <p:nvPr>
            <p:custDataLst>
              <p:tags r:id="rId3"/>
            </p:custDataLst>
          </p:nvPr>
        </p:nvSpPr>
        <p:spPr>
          <a:xfrm>
            <a:off x="4319905" y="3096895"/>
            <a:ext cx="3270885" cy="1068705"/>
          </a:xfrm>
          <a:prstGeom prst="rect">
            <a:avLst/>
          </a:prstGeom>
          <a:noFill/>
        </p:spPr>
        <p:txBody>
          <a:bodyPr wrap="square" lIns="360045" tIns="0" rIns="0" bIns="0" rtlCol="0" anchor="t" anchorCtr="0">
            <a:noAutofit/>
          </a:bodyPr>
          <a:lstStyle/>
          <a:p>
            <a:pPr lvl="0">
              <a:lnSpc>
                <a:spcPct val="150000"/>
              </a:lnSpc>
              <a:buSzPct val="25000"/>
              <a:defRPr/>
            </a:pPr>
            <a:r>
              <a:rPr lang="zh-CN" altLang="en-US" sz="1600" dirty="0">
                <a:solidFill>
                  <a:schemeClr val="bg2">
                    <a:lumMod val="50000"/>
                  </a:schemeClr>
                </a:solidFill>
                <a:latin typeface="微软雅黑" panose="020B0503020204020204" charset="-122"/>
                <a:ea typeface="微软雅黑" panose="020B0503020204020204" charset="-122"/>
                <a:sym typeface="+mn-ea"/>
              </a:rPr>
              <a:t>居民是国家的基本要素；没有一定数量定居的居民，国家不可能存在。</a:t>
            </a:r>
            <a:endParaRPr lang="zh-CN" altLang="en-US" sz="1600" dirty="0">
              <a:solidFill>
                <a:schemeClr val="bg2">
                  <a:lumMod val="50000"/>
                </a:schemeClr>
              </a:solidFill>
              <a:latin typeface="微软雅黑" panose="020B0503020204020204" charset="-122"/>
              <a:ea typeface="微软雅黑" panose="020B0503020204020204" charset="-122"/>
              <a:cs typeface="+mn-ea"/>
              <a:sym typeface="+mn-ea"/>
            </a:endParaRPr>
          </a:p>
        </p:txBody>
      </p:sp>
      <p:sp>
        <p:nvSpPr>
          <p:cNvPr id="2" name="矩形 1"/>
          <p:cNvSpPr/>
          <p:nvPr>
            <p:custDataLst>
              <p:tags r:id="rId4"/>
            </p:custDataLst>
          </p:nvPr>
        </p:nvSpPr>
        <p:spPr>
          <a:xfrm>
            <a:off x="4319905" y="2595245"/>
            <a:ext cx="2540000" cy="499745"/>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zh-CN" altLang="en-US" sz="2000" b="1" dirty="0">
                <a:latin typeface="微软雅黑" panose="020B0503020204020204" charset="-122"/>
                <a:ea typeface="微软雅黑" panose="020B0503020204020204" charset="-122"/>
                <a:sym typeface="+mn-ea"/>
              </a:rPr>
              <a:t>定居的居民</a:t>
            </a:r>
            <a:endParaRPr lang="zh-CN" altLang="en-US" sz="2000" b="1">
              <a:solidFill>
                <a:schemeClr val="accent1"/>
              </a:solidFill>
              <a:latin typeface="+mn-ea"/>
              <a:cs typeface="+mn-ea"/>
            </a:endParaRPr>
          </a:p>
        </p:txBody>
      </p:sp>
      <p:sp>
        <p:nvSpPr>
          <p:cNvPr id="11" name="矩形 10"/>
          <p:cNvSpPr/>
          <p:nvPr>
            <p:custDataLst>
              <p:tags r:id="rId5"/>
            </p:custDataLst>
          </p:nvPr>
        </p:nvSpPr>
        <p:spPr>
          <a:xfrm>
            <a:off x="4319905" y="4793615"/>
            <a:ext cx="3334385" cy="793115"/>
          </a:xfrm>
          <a:prstGeom prst="rect">
            <a:avLst/>
          </a:prstGeom>
          <a:noFill/>
        </p:spPr>
        <p:txBody>
          <a:bodyPr wrap="square" lIns="360045" tIns="0" rIns="0" bIns="0" rtlCol="0" anchor="t" anchorCtr="0">
            <a:noAutofit/>
          </a:bodyPr>
          <a:lstStyle/>
          <a:p>
            <a:pPr>
              <a:lnSpc>
                <a:spcPct val="150000"/>
              </a:lnSpc>
              <a:spcBef>
                <a:spcPct val="0"/>
              </a:spcBef>
              <a:spcAft>
                <a:spcPct val="0"/>
              </a:spcAft>
            </a:pPr>
            <a:r>
              <a:rPr lang="zh-CN" altLang="en-US" sz="1600" dirty="0">
                <a:solidFill>
                  <a:schemeClr val="bg2">
                    <a:lumMod val="50000"/>
                  </a:schemeClr>
                </a:solidFill>
                <a:latin typeface="微软雅黑" panose="020B0503020204020204" charset="-122"/>
                <a:ea typeface="微软雅黑" panose="020B0503020204020204" charset="-122"/>
                <a:sym typeface="+mn-ea"/>
              </a:rPr>
              <a:t>领土是一个国家赖以存在的物质基础和活动空间，包括领陆、领海、领空和底土。</a:t>
            </a:r>
            <a:endParaRPr lang="en-US" altLang="zh-CN" sz="1600" dirty="0">
              <a:solidFill>
                <a:schemeClr val="bg2">
                  <a:lumMod val="50000"/>
                </a:schemeClr>
              </a:solidFill>
              <a:latin typeface="微软雅黑" panose="020B0503020204020204" charset="-122"/>
              <a:ea typeface="微软雅黑" panose="020B0503020204020204" charset="-122"/>
            </a:endParaRPr>
          </a:p>
          <a:p>
            <a:pPr>
              <a:lnSpc>
                <a:spcPct val="150000"/>
              </a:lnSpc>
              <a:spcBef>
                <a:spcPct val="0"/>
              </a:spcBef>
              <a:spcAft>
                <a:spcPct val="0"/>
              </a:spcAft>
            </a:pPr>
            <a:endParaRPr lang="en-US" altLang="zh-CN" sz="1600" dirty="0">
              <a:solidFill>
                <a:schemeClr val="bg2">
                  <a:lumMod val="50000"/>
                </a:schemeClr>
              </a:solidFill>
              <a:latin typeface="微软雅黑" panose="020B0503020204020204" charset="-122"/>
              <a:ea typeface="微软雅黑" panose="020B0503020204020204" charset="-122"/>
              <a:cs typeface="+mn-ea"/>
            </a:endParaRPr>
          </a:p>
        </p:txBody>
      </p:sp>
      <p:sp>
        <p:nvSpPr>
          <p:cNvPr id="12" name="矩形 11"/>
          <p:cNvSpPr/>
          <p:nvPr>
            <p:custDataLst>
              <p:tags r:id="rId6"/>
            </p:custDataLst>
          </p:nvPr>
        </p:nvSpPr>
        <p:spPr>
          <a:xfrm>
            <a:off x="4319905" y="4291965"/>
            <a:ext cx="2540000" cy="499745"/>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zh-CN" altLang="en-US" sz="2000" b="1" dirty="0">
                <a:latin typeface="微软雅黑" panose="020B0503020204020204" charset="-122"/>
                <a:ea typeface="微软雅黑" panose="020B0503020204020204" charset="-122"/>
                <a:sym typeface="+mn-ea"/>
              </a:rPr>
              <a:t>确定的领土</a:t>
            </a:r>
            <a:endParaRPr lang="zh-CN" altLang="en-US" sz="2000" b="1">
              <a:solidFill>
                <a:schemeClr val="accent1"/>
              </a:solidFill>
              <a:latin typeface="+mn-ea"/>
              <a:cs typeface="+mn-ea"/>
            </a:endParaRPr>
          </a:p>
        </p:txBody>
      </p:sp>
      <p:sp>
        <p:nvSpPr>
          <p:cNvPr id="14" name="矩形 13"/>
          <p:cNvSpPr/>
          <p:nvPr>
            <p:custDataLst>
              <p:tags r:id="rId7"/>
            </p:custDataLst>
          </p:nvPr>
        </p:nvSpPr>
        <p:spPr>
          <a:xfrm>
            <a:off x="7888605" y="3098800"/>
            <a:ext cx="3683000" cy="793115"/>
          </a:xfrm>
          <a:prstGeom prst="rect">
            <a:avLst/>
          </a:prstGeom>
          <a:noFill/>
        </p:spPr>
        <p:txBody>
          <a:bodyPr wrap="square" lIns="360045" tIns="0" rIns="0" bIns="0" rtlCol="0" anchor="t" anchorCtr="0">
            <a:noAutofit/>
          </a:bodyPr>
          <a:lstStyle/>
          <a:p>
            <a:pPr>
              <a:lnSpc>
                <a:spcPct val="150000"/>
              </a:lnSpc>
              <a:spcBef>
                <a:spcPct val="0"/>
              </a:spcBef>
              <a:spcAft>
                <a:spcPct val="0"/>
              </a:spcAft>
            </a:pPr>
            <a:r>
              <a:rPr lang="zh-CN" altLang="en-US" sz="1600" dirty="0">
                <a:solidFill>
                  <a:schemeClr val="bg2">
                    <a:lumMod val="50000"/>
                  </a:schemeClr>
                </a:solidFill>
                <a:latin typeface="微软雅黑" panose="020B0503020204020204" charset="-122"/>
                <a:ea typeface="微软雅黑" panose="020B0503020204020204" charset="-122"/>
                <a:sym typeface="+mn-ea"/>
              </a:rPr>
              <a:t>它是国家在政治和组织上的体现，是执行国家职能的机构。政府代表国家对内管辖，对外交往。</a:t>
            </a:r>
            <a:endParaRPr lang="en-US" altLang="zh-CN" sz="1600" dirty="0">
              <a:solidFill>
                <a:schemeClr val="bg2">
                  <a:lumMod val="50000"/>
                </a:schemeClr>
              </a:solidFill>
              <a:latin typeface="微软雅黑" panose="020B0503020204020204" charset="-122"/>
              <a:ea typeface="微软雅黑" panose="020B0503020204020204" charset="-122"/>
            </a:endParaRPr>
          </a:p>
          <a:p>
            <a:pPr>
              <a:lnSpc>
                <a:spcPct val="150000"/>
              </a:lnSpc>
              <a:spcBef>
                <a:spcPct val="0"/>
              </a:spcBef>
              <a:spcAft>
                <a:spcPct val="0"/>
              </a:spcAft>
            </a:pPr>
            <a:endParaRPr lang="en-US" altLang="zh-CN" sz="1600" dirty="0">
              <a:solidFill>
                <a:schemeClr val="bg2">
                  <a:lumMod val="50000"/>
                </a:schemeClr>
              </a:solidFill>
              <a:latin typeface="微软雅黑" panose="020B0503020204020204" charset="-122"/>
              <a:ea typeface="微软雅黑" panose="020B0503020204020204" charset="-122"/>
              <a:cs typeface="+mn-ea"/>
            </a:endParaRPr>
          </a:p>
        </p:txBody>
      </p:sp>
      <p:sp>
        <p:nvSpPr>
          <p:cNvPr id="15" name="矩形 14"/>
          <p:cNvSpPr/>
          <p:nvPr>
            <p:custDataLst>
              <p:tags r:id="rId8"/>
            </p:custDataLst>
          </p:nvPr>
        </p:nvSpPr>
        <p:spPr>
          <a:xfrm>
            <a:off x="7888605" y="2597150"/>
            <a:ext cx="2489200" cy="499745"/>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zh-CN" altLang="en-US" sz="2000" b="1" dirty="0">
                <a:latin typeface="微软雅黑" panose="020B0503020204020204" charset="-122"/>
                <a:ea typeface="微软雅黑" panose="020B0503020204020204" charset="-122"/>
                <a:sym typeface="+mn-ea"/>
              </a:rPr>
              <a:t>政府，即政权组织</a:t>
            </a:r>
            <a:endParaRPr lang="zh-CN" altLang="en-US" sz="2000" b="1">
              <a:solidFill>
                <a:schemeClr val="accent1"/>
              </a:solidFill>
              <a:latin typeface="+mn-ea"/>
              <a:cs typeface="+mn-ea"/>
            </a:endParaRPr>
          </a:p>
        </p:txBody>
      </p:sp>
      <p:pic>
        <p:nvPicPr>
          <p:cNvPr id="6" name="图片 5" descr="校徽及标准字（彩色）"/>
          <p:cNvPicPr>
            <a:picLocks noChangeAspect="1"/>
          </p:cNvPicPr>
          <p:nvPr/>
        </p:nvPicPr>
        <p:blipFill>
          <a:blip r:embed="rId13"/>
          <a:stretch>
            <a:fillRect/>
          </a:stretch>
        </p:blipFill>
        <p:spPr>
          <a:xfrm>
            <a:off x="252095" y="295910"/>
            <a:ext cx="2711120" cy="720000"/>
          </a:xfrm>
          <a:prstGeom prst="rect">
            <a:avLst/>
          </a:prstGeom>
        </p:spPr>
      </p:pic>
      <p:pic>
        <p:nvPicPr>
          <p:cNvPr id="5" name="图片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5295" y="1351280"/>
            <a:ext cx="3600000" cy="2353196"/>
          </a:xfrm>
          <a:prstGeom prst="rect">
            <a:avLst/>
          </a:prstGeom>
        </p:spPr>
      </p:pic>
      <p:pic>
        <p:nvPicPr>
          <p:cNvPr id="7" name="图片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5064" y="3803439"/>
            <a:ext cx="3600000" cy="2396396"/>
          </a:xfrm>
          <a:prstGeom prst="rect">
            <a:avLst/>
          </a:prstGeom>
        </p:spPr>
      </p:pic>
      <p:sp>
        <p:nvSpPr>
          <p:cNvPr id="8" name="矩形 7"/>
          <p:cNvSpPr/>
          <p:nvPr>
            <p:custDataLst>
              <p:tags r:id="rId9"/>
            </p:custDataLst>
          </p:nvPr>
        </p:nvSpPr>
        <p:spPr>
          <a:xfrm>
            <a:off x="7888605" y="4793615"/>
            <a:ext cx="3683000" cy="793115"/>
          </a:xfrm>
          <a:prstGeom prst="rect">
            <a:avLst/>
          </a:prstGeom>
          <a:noFill/>
        </p:spPr>
        <p:txBody>
          <a:bodyPr wrap="square" lIns="360045" tIns="0" rIns="0" bIns="0" rtlCol="0" anchor="t" anchorCtr="0">
            <a:noAutofit/>
          </a:bodyPr>
          <a:lstStyle/>
          <a:p>
            <a:pPr lvl="0">
              <a:lnSpc>
                <a:spcPct val="150000"/>
              </a:lnSpc>
              <a:buSzPct val="25000"/>
              <a:defRPr/>
            </a:pPr>
            <a:r>
              <a:rPr lang="zh-CN" altLang="en-US" sz="1600" dirty="0">
                <a:solidFill>
                  <a:schemeClr val="bg2">
                    <a:lumMod val="50000"/>
                  </a:schemeClr>
                </a:solidFill>
                <a:latin typeface="微软雅黑" panose="020B0503020204020204" charset="-122"/>
                <a:ea typeface="微软雅黑" panose="020B0503020204020204" charset="-122"/>
                <a:sym typeface="+mn-ea"/>
              </a:rPr>
              <a:t>它是国家独立自主处理对内对外事务的最高权力，是国家的根本属性。</a:t>
            </a:r>
            <a:endParaRPr lang="en-US" altLang="zh-CN" sz="1600" dirty="0">
              <a:solidFill>
                <a:schemeClr val="bg2">
                  <a:lumMod val="50000"/>
                </a:schemeClr>
              </a:solidFill>
              <a:latin typeface="微软雅黑" panose="020B0503020204020204" charset="-122"/>
              <a:ea typeface="微软雅黑" panose="020B0503020204020204" charset="-122"/>
              <a:cs typeface="+mn-ea"/>
            </a:endParaRPr>
          </a:p>
        </p:txBody>
      </p:sp>
      <p:sp>
        <p:nvSpPr>
          <p:cNvPr id="9" name="矩形 8"/>
          <p:cNvSpPr/>
          <p:nvPr>
            <p:custDataLst>
              <p:tags r:id="rId10"/>
            </p:custDataLst>
          </p:nvPr>
        </p:nvSpPr>
        <p:spPr>
          <a:xfrm>
            <a:off x="7888605" y="4291965"/>
            <a:ext cx="2489200" cy="499745"/>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zh-CN" altLang="en-US" sz="2000" b="1" dirty="0">
                <a:latin typeface="微软雅黑" panose="020B0503020204020204" charset="-122"/>
                <a:ea typeface="微软雅黑" panose="020B0503020204020204" charset="-122"/>
                <a:sym typeface="+mn-ea"/>
              </a:rPr>
              <a:t>主权</a:t>
            </a:r>
            <a:endParaRPr lang="zh-CN" altLang="en-US" sz="2000" b="1">
              <a:solidFill>
                <a:schemeClr val="accent1"/>
              </a:solidFill>
              <a:latin typeface="+mn-ea"/>
              <a:cs typeface="+mn-ea"/>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698500" y="1305560"/>
            <a:ext cx="11181715"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一般说来，凡是两个以上的政府、民间团体或个人基于特定的非营利性目的，以一定的协议形式建立起来的跨国机构，都可以称为国际组织。</a:t>
            </a:r>
          </a:p>
          <a:p>
            <a:pPr marL="342900" indent="-342900">
              <a:lnSpc>
                <a:spcPct val="150000"/>
              </a:lnSpc>
              <a:buFont typeface="Wingdings" panose="05000000000000000000" pitchFamily="2" charset="2"/>
              <a:buChar char="l"/>
            </a:pP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国际组织的基本特征：跨国性、制度性、目的性。</a:t>
            </a:r>
          </a:p>
          <a:p>
            <a:pPr marL="342900" indent="-342900">
              <a:lnSpc>
                <a:spcPct val="150000"/>
              </a:lnSpc>
              <a:buFont typeface="Wingdings" panose="05000000000000000000" pitchFamily="2" charset="2"/>
              <a:buChar char="l"/>
            </a:pP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国际组织的分类：</a:t>
            </a: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政府间国际组织 </a:t>
            </a:r>
            <a:r>
              <a:rPr lang="en-US" altLang="zh-CN" sz="2200" dirty="0">
                <a:latin typeface="微软雅黑" panose="020B0503020204020204" charset="-122"/>
                <a:ea typeface="微软雅黑" panose="020B0503020204020204" charset="-122"/>
              </a:rPr>
              <a:t>&amp;</a:t>
            </a:r>
            <a:r>
              <a:rPr lang="zh-CN" altLang="en-US" sz="2200" dirty="0">
                <a:latin typeface="微软雅黑" panose="020B0503020204020204" charset="-122"/>
                <a:ea typeface="微软雅黑" panose="020B0503020204020204" charset="-122"/>
              </a:rPr>
              <a:t> 非政府间国际组织</a:t>
            </a: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全球性国际组织 </a:t>
            </a:r>
            <a:r>
              <a:rPr lang="en-US" altLang="zh-CN" sz="2200" dirty="0">
                <a:latin typeface="微软雅黑" panose="020B0503020204020204" charset="-122"/>
                <a:ea typeface="微软雅黑" panose="020B0503020204020204" charset="-122"/>
              </a:rPr>
              <a:t>&amp;</a:t>
            </a:r>
            <a:r>
              <a:rPr lang="zh-CN" altLang="en-US" sz="2200">
                <a:latin typeface="微软雅黑" panose="020B0503020204020204" charset="-122"/>
                <a:ea typeface="微软雅黑" panose="020B0503020204020204" charset="-122"/>
              </a:rPr>
              <a:t> 区域</a:t>
            </a:r>
            <a:r>
              <a:rPr lang="zh-CN" altLang="en-US" sz="2200" smtClean="0">
                <a:latin typeface="微软雅黑" panose="020B0503020204020204" charset="-122"/>
                <a:ea typeface="微软雅黑" panose="020B0503020204020204" charset="-122"/>
              </a:rPr>
              <a:t>性</a:t>
            </a:r>
            <a:r>
              <a:rPr lang="zh-CN" altLang="en-US" sz="2200" dirty="0">
                <a:latin typeface="微软雅黑" panose="020B0503020204020204" charset="-122"/>
                <a:ea typeface="微软雅黑" panose="020B0503020204020204" charset="-122"/>
              </a:rPr>
              <a:t>国际组织</a:t>
            </a:r>
            <a:endParaRPr lang="en-US" altLang="zh-CN" sz="22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charset="-122"/>
                <a:ea typeface="微软雅黑" panose="020B0503020204020204" charset="-122"/>
              </a:rPr>
              <a:t>一般政治性国际组织 </a:t>
            </a:r>
            <a:r>
              <a:rPr lang="en-US" altLang="zh-CN" sz="2200" dirty="0">
                <a:latin typeface="微软雅黑" panose="020B0503020204020204" charset="-122"/>
                <a:ea typeface="微软雅黑" panose="020B0503020204020204" charset="-122"/>
              </a:rPr>
              <a:t>&amp;</a:t>
            </a:r>
            <a:r>
              <a:rPr lang="zh-CN" altLang="en-US" sz="2200" dirty="0">
                <a:latin typeface="微软雅黑" panose="020B0503020204020204" charset="-122"/>
                <a:ea typeface="微软雅黑" panose="020B0503020204020204" charset="-122"/>
              </a:rPr>
              <a:t> 专门性国际组织</a:t>
            </a:r>
            <a:endParaRPr lang="en-US" altLang="zh-CN" sz="2200" dirty="0">
              <a:latin typeface="微软雅黑" panose="020B0503020204020204" charset="-122"/>
              <a:ea typeface="微软雅黑" panose="020B050302020402020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8766" t="21318" r="6815" b="26089"/>
          <a:stretch>
            <a:fillRect/>
          </a:stretch>
        </p:blipFill>
        <p:spPr>
          <a:xfrm>
            <a:off x="8149096" y="3428947"/>
            <a:ext cx="3731491" cy="113598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525" y="4714875"/>
            <a:ext cx="1817370" cy="1782445"/>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22800" t="21377" r="21927" b="9903"/>
          <a:stretch>
            <a:fillRect/>
          </a:stretch>
        </p:blipFill>
        <p:spPr>
          <a:xfrm>
            <a:off x="10070430" y="4715140"/>
            <a:ext cx="1911062" cy="1782000"/>
          </a:xfrm>
          <a:prstGeom prst="rect">
            <a:avLst/>
          </a:prstGeom>
        </p:spPr>
      </p:pic>
      <p:pic>
        <p:nvPicPr>
          <p:cNvPr id="3" name="图片 2" descr="校徽及标准字（彩色）"/>
          <p:cNvPicPr>
            <a:picLocks noChangeAspect="1"/>
          </p:cNvPicPr>
          <p:nvPr/>
        </p:nvPicPr>
        <p:blipFill>
          <a:blip r:embed="rId6"/>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76.2,&quot;left&quot;:487.64283464566927,&quot;top&quot;:296.8082677165354,&quot;width&quot;:434.3571653543307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574.4578793467493,&quot;left&quot;:51.87503937007874,&quot;top&quot;:94.99984251968503,&quot;width&quot;:529.1249606299212}"/>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574.4578793467493,&quot;left&quot;:51.87503937007874,&quot;top&quot;:94.99984251968503,&quot;width&quot;:529.1249606299212}"/>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574.4578793467493,&quot;left&quot;:51.87503937007874,&quot;top&quot;:94.99984251968503,&quot;width&quot;:529.1249606299212}"/>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574.4578793467493,&quot;left&quot;:51.87503937007874,&quot;top&quot;:94.99984251968503,&quot;width&quot;:529.1249606299212}"/>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392*294.35"/>
  <p:tag name="KSO_WM_SLIDE_POSITION" val="481.164*175.9"/>
  <p:tag name="KSO_WM_DIAGRAM_GROUP_CODE" val="l1-1"/>
  <p:tag name="KSO_WM_SLIDE_DIAGTYPE" val="l"/>
  <p:tag name="KSO_WM_SLIDE_LAYOUT" val="a_d_l"/>
  <p:tag name="KSO_WM_SLIDE_LAYOUT_CNT" val="1_1_1"/>
  <p:tag name="KSO_WM_TEMPLATE_INDEX" val="20233280"/>
  <p:tag name="KSO_WM_TEMPLATE_SUBCATEGORY" val="0"/>
  <p:tag name="KSO_WM_SLIDE_INDEX" val="1"/>
  <p:tag name="KSO_WM_TAG_VERSION" val="3.0"/>
  <p:tag name="KSO_WM_SLIDE_ID" val="custom20233280_1"/>
  <p:tag name="KSO_WM_SLIDE_ITEM_CNT" val="3"/>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UNIT_TEXT_FILL_FORE_SCHEMECOLOR_INDEX" val="13"/>
  <p:tag name="KSO_WM_UNIT_TEXT_FILL_TYPE" val="1"/>
  <p:tag name="KSO_WM_UNIT_USESOURCEFORMAT_APPLY" val="0"/>
  <p:tag name="KSO_WM_TEMPLATE_INDEX" val="20233280"/>
  <p:tag name="KSO_WM_UNIT_ID" val="custom20233280_1*a*1"/>
  <p:tag name="KSO_WM_UNIT_TEXT_TYPE" val="1"/>
  <p:tag name="KSO_WM_UNIT_PRESET_TEXT" val="单击此处添加标题内容"/>
</p:tagLst>
</file>

<file path=ppt/tags/tag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30_2*l_h_f*1_1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智能图形项正文，请尽量言简意赅的阐述观点，以便观者可以准确理解您所传达的信息。"/>
  <p:tag name="KSO_WM_UNIT_USESOURCEFORMAT_APPLY" val="0"/>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30_2*l_h_a*1_1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添加项标题"/>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30_2*l_h_f*1_2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智能图形项正文，请尽量言简意赅的阐述观点，以便观者可以准确理解您所传达的信息。"/>
  <p:tag name="KSO_WM_UNIT_USESOURCEFORMAT_APPLY" val="0"/>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30_2*l_h_a*1_2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添加项标题"/>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30_2*l_h_f*1_3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智能图形项正文，请尽量言简意赅的阐述观点，以便观者可以准确理解您所传达的信息。"/>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30_2*l_h_a*1_3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添加项标题"/>
  <p:tag name="KSO_WM_UNIT_USESOURCEFORMAT_APPLY" val="0"/>
</p:tagLst>
</file>

<file path=ppt/tags/tag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30_2*l_h_f*1_3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智能图形项正文，请尽量言简意赅的阐述观点，以便观者可以准确理解您所传达的信息。"/>
  <p:tag name="KSO_WM_UNIT_USESOURCEFORMAT_APPLY" val="0"/>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30_2*l_h_a*1_3_1"/>
  <p:tag name="KSO_WM_TEMPLATE_CATEGORY" val="diagram"/>
  <p:tag name="KSO_WM_TEMPLATE_INDEX" val="2023093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89788818359375,&quot;left&quot;:481.13964012326215,&quot;top&quot;:106.37605590820313,&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添加项标题"/>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1265</Words>
  <Application>Microsoft Office PowerPoint</Application>
  <PresentationFormat>宽屏</PresentationFormat>
  <Paragraphs>139</Paragraphs>
  <Slides>23</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Hero</vt:lpstr>
      <vt:lpstr>阿里巴巴普惠体 R</vt:lpstr>
      <vt:lpstr>仿宋</vt:lpstr>
      <vt:lpstr>思源宋体 Heavy</vt:lpstr>
      <vt:lpstr>宋体</vt:lpstr>
      <vt:lpstr>微软雅黑</vt:lpstr>
      <vt:lpstr>Arial</vt:lpstr>
      <vt:lpstr>Calibri</vt:lpstr>
      <vt:lpstr>Times New Roman</vt:lpstr>
      <vt:lpstr>Wingdings</vt:lpstr>
      <vt:lpstr>WPS</vt:lpstr>
      <vt:lpstr>政治学通论</vt:lpstr>
      <vt:lpstr>PowerPoint 演示文稿</vt:lpstr>
      <vt:lpstr>PowerPoint 演示文稿</vt:lpstr>
      <vt:lpstr>PowerPoint 演示文稿</vt:lpstr>
      <vt:lpstr>PowerPoint 演示文稿</vt:lpstr>
      <vt:lpstr>PowerPoint 演示文稿</vt:lpstr>
      <vt:lpstr>PowerPoint 演示文稿</vt:lpstr>
      <vt:lpstr>主权国家 主权国家是国际政治中最重要的行为体，是国际政治的主导力量。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EDU</cp:lastModifiedBy>
  <cp:revision>165</cp:revision>
  <dcterms:created xsi:type="dcterms:W3CDTF">2019-06-19T02:08:00Z</dcterms:created>
  <dcterms:modified xsi:type="dcterms:W3CDTF">2024-12-29T23:44:54Z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29299C69FEA54160825EC7058E79CECD_11</vt:lpwstr>
  </property>
</Properties>
</file>